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changesInfos/changesInfo1.xml" ContentType="application/vnd.ms-powerpoint.changesinfo+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25"/>
  </p:notesMasterIdLst>
  <p:handoutMasterIdLst>
    <p:handoutMasterId r:id="rId26"/>
  </p:handoutMasterIdLst>
  <p:sldIdLst>
    <p:sldId id="275" r:id="rId6"/>
    <p:sldId id="280" r:id="rId7"/>
    <p:sldId id="256" r:id="rId8"/>
    <p:sldId id="257" r:id="rId9"/>
    <p:sldId id="258" r:id="rId10"/>
    <p:sldId id="259" r:id="rId11"/>
    <p:sldId id="260" r:id="rId12"/>
    <p:sldId id="261" r:id="rId13"/>
    <p:sldId id="262" r:id="rId14"/>
    <p:sldId id="263" r:id="rId15"/>
    <p:sldId id="281" r:id="rId16"/>
    <p:sldId id="264" r:id="rId17"/>
    <p:sldId id="265" r:id="rId18"/>
    <p:sldId id="266" r:id="rId19"/>
    <p:sldId id="267" r:id="rId20"/>
    <p:sldId id="268" r:id="rId21"/>
    <p:sldId id="269" r:id="rId22"/>
    <p:sldId id="274" r:id="rId23"/>
    <p:sldId id="277" r:id="rId24"/>
  </p:sldIdLst>
  <p:sldSz cx="12192000" cy="6858000"/>
  <p:notesSz cx="9601200" cy="7315200"/>
  <p:embeddedFontLst>
    <p:embeddedFont>
      <p:font typeface="Arimo" panose="020B0604020202020204" charset="0"/>
      <p:regular r:id="rId27"/>
    </p:embeddedFont>
    <p:embeddedFont>
      <p:font typeface="Arimo Bold" panose="020B0604020202020204" charset="0"/>
      <p:regular r:id="rId28"/>
    </p:embeddedFont>
    <p:embeddedFont>
      <p:font typeface="Funtastic" panose="020B0604020202020204" charset="0"/>
      <p:regular r:id="rId29"/>
    </p:embeddedFont>
    <p:embeddedFont>
      <p:font typeface="Segoe UI" panose="020B0502040204020203" pitchFamily="34" charset="0"/>
      <p:regular r:id="rId30"/>
      <p:bold r:id="rId31"/>
      <p:italic r:id="rId32"/>
      <p:boldItalic r:id="rId33"/>
    </p:embeddedFont>
    <p:embeddedFont>
      <p:font typeface="อีฟดอวอิ้ง" panose="020B0604020202020204" charset="-34"/>
      <p:regular r:id="rId3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17A2F1-248F-951E-151B-C1A40EACBB94}" name="Yin, Lillian [VCH]" initials="YL[" userId="S::Lillian.Yin@vrhb.org::abe2b6fb-ebcb-4934-9d78-d164bed055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60964" autoAdjust="0"/>
  </p:normalViewPr>
  <p:slideViewPr>
    <p:cSldViewPr>
      <p:cViewPr varScale="1">
        <p:scale>
          <a:sx n="40" d="100"/>
          <a:sy n="40" d="100"/>
        </p:scale>
        <p:origin x="1660" y="4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02" d="100"/>
          <a:sy n="102" d="100"/>
        </p:scale>
        <p:origin x="256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font" Target="fonts/font8.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41"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nk, Alison [VCH]" userId="S::alison.funk@vrhb.org::f4f67299-ff6d-4d65-b0c5-e08856f52fcf" providerId="AD" clId="Web-{C627C3DC-6E1B-D035-3651-90F9BF4A7D90}"/>
    <pc:docChg chg="modSld">
      <pc:chgData name="Funk, Alison [VCH]" userId="S::alison.funk@vrhb.org::f4f67299-ff6d-4d65-b0c5-e08856f52fcf" providerId="AD" clId="Web-{C627C3DC-6E1B-D035-3651-90F9BF4A7D90}" dt="2024-06-06T17:41:07.304" v="156"/>
      <pc:docMkLst>
        <pc:docMk/>
      </pc:docMkLst>
      <pc:sldChg chg="modNotes">
        <pc:chgData name="Funk, Alison [VCH]" userId="S::alison.funk@vrhb.org::f4f67299-ff6d-4d65-b0c5-e08856f52fcf" providerId="AD" clId="Web-{C627C3DC-6E1B-D035-3651-90F9BF4A7D90}" dt="2024-06-06T17:41:07.304" v="156"/>
        <pc:sldMkLst>
          <pc:docMk/>
          <pc:sldMk cId="0" sldId="268"/>
        </pc:sldMkLst>
      </pc:sldChg>
    </pc:docChg>
  </pc:docChgLst>
  <pc:docChgLst>
    <pc:chgData name="Funk, Alison [VCH]" userId="S::alison.funk@vrhb.org::f4f67299-ff6d-4d65-b0c5-e08856f52fcf" providerId="AD" clId="Web-{3833F9D6-D217-BF00-EE91-A2DAF43C09B0}"/>
    <pc:docChg chg="modSld">
      <pc:chgData name="Funk, Alison [VCH]" userId="S::alison.funk@vrhb.org::f4f67299-ff6d-4d65-b0c5-e08856f52fcf" providerId="AD" clId="Web-{3833F9D6-D217-BF00-EE91-A2DAF43C09B0}" dt="2024-06-28T22:26:00.100" v="170" actId="20577"/>
      <pc:docMkLst>
        <pc:docMk/>
      </pc:docMkLst>
      <pc:sldChg chg="modSp">
        <pc:chgData name="Funk, Alison [VCH]" userId="S::alison.funk@vrhb.org::f4f67299-ff6d-4d65-b0c5-e08856f52fcf" providerId="AD" clId="Web-{3833F9D6-D217-BF00-EE91-A2DAF43C09B0}" dt="2024-06-28T22:26:00.100" v="170" actId="20577"/>
        <pc:sldMkLst>
          <pc:docMk/>
          <pc:sldMk cId="0" sldId="257"/>
        </pc:sldMkLst>
        <pc:spChg chg="mod">
          <ac:chgData name="Funk, Alison [VCH]" userId="S::alison.funk@vrhb.org::f4f67299-ff6d-4d65-b0c5-e08856f52fcf" providerId="AD" clId="Web-{3833F9D6-D217-BF00-EE91-A2DAF43C09B0}" dt="2024-06-28T22:26:00.100" v="170" actId="20577"/>
          <ac:spMkLst>
            <pc:docMk/>
            <pc:sldMk cId="0" sldId="257"/>
            <ac:spMk id="8" creationId="{00000000-0000-0000-0000-000000000000}"/>
          </ac:spMkLst>
        </pc:spChg>
      </pc:sldChg>
      <pc:sldChg chg="addSp delSp modSp modNotes">
        <pc:chgData name="Funk, Alison [VCH]" userId="S::alison.funk@vrhb.org::f4f67299-ff6d-4d65-b0c5-e08856f52fcf" providerId="AD" clId="Web-{3833F9D6-D217-BF00-EE91-A2DAF43C09B0}" dt="2024-06-18T16:31:42.044" v="94"/>
        <pc:sldMkLst>
          <pc:docMk/>
          <pc:sldMk cId="0" sldId="264"/>
        </pc:sldMkLst>
        <pc:spChg chg="add del mod">
          <ac:chgData name="Funk, Alison [VCH]" userId="S::alison.funk@vrhb.org::f4f67299-ff6d-4d65-b0c5-e08856f52fcf" providerId="AD" clId="Web-{3833F9D6-D217-BF00-EE91-A2DAF43C09B0}" dt="2024-06-18T16:30:30.151" v="8"/>
          <ac:spMkLst>
            <pc:docMk/>
            <pc:sldMk cId="0" sldId="264"/>
            <ac:spMk id="13" creationId="{E68C3E39-3C95-857C-D340-302135EB547B}"/>
          </ac:spMkLst>
        </pc:spChg>
      </pc:sldChg>
      <pc:sldChg chg="modNotes">
        <pc:chgData name="Funk, Alison [VCH]" userId="S::alison.funk@vrhb.org::f4f67299-ff6d-4d65-b0c5-e08856f52fcf" providerId="AD" clId="Web-{3833F9D6-D217-BF00-EE91-A2DAF43C09B0}" dt="2024-06-24T21:31:48.725" v="160"/>
        <pc:sldMkLst>
          <pc:docMk/>
          <pc:sldMk cId="0" sldId="265"/>
        </pc:sldMkLst>
      </pc:sldChg>
    </pc:docChg>
  </pc:docChgLst>
  <pc:docChgLst>
    <pc:chgData name="Funk, Alison [VCH]" userId="S::alison.funk@vrhb.org::f4f67299-ff6d-4d65-b0c5-e08856f52fcf" providerId="AD" clId="Web-{37D3F133-16F0-8103-04A1-A93596E74AA5}"/>
    <pc:docChg chg="modSld">
      <pc:chgData name="Funk, Alison [VCH]" userId="S::alison.funk@vrhb.org::f4f67299-ff6d-4d65-b0c5-e08856f52fcf" providerId="AD" clId="Web-{37D3F133-16F0-8103-04A1-A93596E74AA5}" dt="2024-09-25T16:50:01.636" v="2" actId="20577"/>
      <pc:docMkLst>
        <pc:docMk/>
      </pc:docMkLst>
      <pc:sldChg chg="modSp">
        <pc:chgData name="Funk, Alison [VCH]" userId="S::alison.funk@vrhb.org::f4f67299-ff6d-4d65-b0c5-e08856f52fcf" providerId="AD" clId="Web-{37D3F133-16F0-8103-04A1-A93596E74AA5}" dt="2024-09-25T16:50:01.636" v="2" actId="20577"/>
        <pc:sldMkLst>
          <pc:docMk/>
          <pc:sldMk cId="0" sldId="256"/>
        </pc:sldMkLst>
        <pc:spChg chg="mod">
          <ac:chgData name="Funk, Alison [VCH]" userId="S::alison.funk@vrhb.org::f4f67299-ff6d-4d65-b0c5-e08856f52fcf" providerId="AD" clId="Web-{37D3F133-16F0-8103-04A1-A93596E74AA5}" dt="2024-09-25T16:50:01.636" v="2" actId="20577"/>
          <ac:spMkLst>
            <pc:docMk/>
            <pc:sldMk cId="0" sldId="256"/>
            <ac:spMk id="23" creationId="{7005DC7E-10E9-7E89-BAFD-343E6346D591}"/>
          </ac:spMkLst>
        </pc:spChg>
      </pc:sldChg>
      <pc:sldChg chg="modSp">
        <pc:chgData name="Funk, Alison [VCH]" userId="S::alison.funk@vrhb.org::f4f67299-ff6d-4d65-b0c5-e08856f52fcf" providerId="AD" clId="Web-{37D3F133-16F0-8103-04A1-A93596E74AA5}" dt="2024-09-25T16:49:45.386" v="0" actId="20577"/>
        <pc:sldMkLst>
          <pc:docMk/>
          <pc:sldMk cId="1712251151" sldId="275"/>
        </pc:sldMkLst>
        <pc:spChg chg="mod">
          <ac:chgData name="Funk, Alison [VCH]" userId="S::alison.funk@vrhb.org::f4f67299-ff6d-4d65-b0c5-e08856f52fcf" providerId="AD" clId="Web-{37D3F133-16F0-8103-04A1-A93596E74AA5}" dt="2024-09-25T16:49:45.386" v="0" actId="20577"/>
          <ac:spMkLst>
            <pc:docMk/>
            <pc:sldMk cId="1712251151" sldId="275"/>
            <ac:spMk id="10" creationId="{7005DC7E-10E9-7E89-BAFD-343E6346D591}"/>
          </ac:spMkLst>
        </pc:spChg>
      </pc:sldChg>
      <pc:sldChg chg="modSp">
        <pc:chgData name="Funk, Alison [VCH]" userId="S::alison.funk@vrhb.org::f4f67299-ff6d-4d65-b0c5-e08856f52fcf" providerId="AD" clId="Web-{37D3F133-16F0-8103-04A1-A93596E74AA5}" dt="2024-09-25T16:50:01.543" v="1" actId="20577"/>
        <pc:sldMkLst>
          <pc:docMk/>
          <pc:sldMk cId="2768689506" sldId="280"/>
        </pc:sldMkLst>
        <pc:spChg chg="mod">
          <ac:chgData name="Funk, Alison [VCH]" userId="S::alison.funk@vrhb.org::f4f67299-ff6d-4d65-b0c5-e08856f52fcf" providerId="AD" clId="Web-{37D3F133-16F0-8103-04A1-A93596E74AA5}" dt="2024-09-25T16:50:01.543" v="1" actId="20577"/>
          <ac:spMkLst>
            <pc:docMk/>
            <pc:sldMk cId="2768689506" sldId="280"/>
            <ac:spMk id="10" creationId="{7005DC7E-10E9-7E89-BAFD-343E6346D591}"/>
          </ac:spMkLst>
        </pc:spChg>
      </pc:sldChg>
    </pc:docChg>
  </pc:docChgLst>
  <pc:docChgLst>
    <pc:chgData name="Funk, Alison [VCH]" userId="S::alison.funk@vrhb.org::f4f67299-ff6d-4d65-b0c5-e08856f52fcf" providerId="AD" clId="Web-{DD41ED89-5910-7E39-038F-DF5549F78432}"/>
    <pc:docChg chg="modSld">
      <pc:chgData name="Funk, Alison [VCH]" userId="S::alison.funk@vrhb.org::f4f67299-ff6d-4d65-b0c5-e08856f52fcf" providerId="AD" clId="Web-{DD41ED89-5910-7E39-038F-DF5549F78432}" dt="2024-09-25T19:41:41.295" v="0"/>
      <pc:docMkLst>
        <pc:docMk/>
      </pc:docMkLst>
      <pc:sldChg chg="delSp">
        <pc:chgData name="Funk, Alison [VCH]" userId="S::alison.funk@vrhb.org::f4f67299-ff6d-4d65-b0c5-e08856f52fcf" providerId="AD" clId="Web-{DD41ED89-5910-7E39-038F-DF5549F78432}" dt="2024-09-25T19:41:41.295" v="0"/>
        <pc:sldMkLst>
          <pc:docMk/>
          <pc:sldMk cId="1712251151" sldId="275"/>
        </pc:sldMkLst>
        <pc:spChg chg="del">
          <ac:chgData name="Funk, Alison [VCH]" userId="S::alison.funk@vrhb.org::f4f67299-ff6d-4d65-b0c5-e08856f52fcf" providerId="AD" clId="Web-{DD41ED89-5910-7E39-038F-DF5549F78432}" dt="2024-09-25T19:41:41.295" v="0"/>
          <ac:spMkLst>
            <pc:docMk/>
            <pc:sldMk cId="1712251151" sldId="275"/>
            <ac:spMk id="5" creationId="{2F3A8C7C-8269-331E-9183-B2BBACC87E4A}"/>
          </ac:spMkLst>
        </pc:spChg>
      </pc:sldChg>
    </pc:docChg>
  </pc:docChgLst>
  <pc:docChgLst>
    <pc:chgData name="Funk, Alison [VCH]" userId="S::alison.funk@vrhb.org::f4f67299-ff6d-4d65-b0c5-e08856f52fcf" providerId="AD" clId="Web-{02428AE9-2995-952B-0CC9-64D4033183D6}"/>
    <pc:docChg chg="modSld">
      <pc:chgData name="Funk, Alison [VCH]" userId="S::alison.funk@vrhb.org::f4f67299-ff6d-4d65-b0c5-e08856f52fcf" providerId="AD" clId="Web-{02428AE9-2995-952B-0CC9-64D4033183D6}" dt="2024-09-25T23:49:20.881" v="37"/>
      <pc:docMkLst>
        <pc:docMk/>
      </pc:docMkLst>
      <pc:sldChg chg="modNotes">
        <pc:chgData name="Funk, Alison [VCH]" userId="S::alison.funk@vrhb.org::f4f67299-ff6d-4d65-b0c5-e08856f52fcf" providerId="AD" clId="Web-{02428AE9-2995-952B-0CC9-64D4033183D6}" dt="2024-09-25T23:49:20.881" v="37"/>
        <pc:sldMkLst>
          <pc:docMk/>
          <pc:sldMk cId="1163586373" sldId="281"/>
        </pc:sldMkLst>
      </pc:sldChg>
    </pc:docChg>
  </pc:docChgLst>
  <pc:docChgLst>
    <pc:chgData name="Funk, Alison [VCH]" userId="S::alison.funk@vrhb.org::f4f67299-ff6d-4d65-b0c5-e08856f52fcf" providerId="AD" clId="Web-{FE0BA1BA-A4E6-7895-3015-AA099D13325B}"/>
    <pc:docChg chg="modSld">
      <pc:chgData name="Funk, Alison [VCH]" userId="S::alison.funk@vrhb.org::f4f67299-ff6d-4d65-b0c5-e08856f52fcf" providerId="AD" clId="Web-{FE0BA1BA-A4E6-7895-3015-AA099D13325B}" dt="2024-07-29T19:08:39.495" v="4" actId="20577"/>
      <pc:docMkLst>
        <pc:docMk/>
      </pc:docMkLst>
      <pc:sldChg chg="modSp">
        <pc:chgData name="Funk, Alison [VCH]" userId="S::alison.funk@vrhb.org::f4f67299-ff6d-4d65-b0c5-e08856f52fcf" providerId="AD" clId="Web-{FE0BA1BA-A4E6-7895-3015-AA099D13325B}" dt="2024-07-29T19:08:39.495" v="4" actId="20577"/>
        <pc:sldMkLst>
          <pc:docMk/>
          <pc:sldMk cId="1712251151" sldId="275"/>
        </pc:sldMkLst>
        <pc:spChg chg="mod">
          <ac:chgData name="Funk, Alison [VCH]" userId="S::alison.funk@vrhb.org::f4f67299-ff6d-4d65-b0c5-e08856f52fcf" providerId="AD" clId="Web-{FE0BA1BA-A4E6-7895-3015-AA099D13325B}" dt="2024-07-29T19:08:39.495" v="4" actId="20577"/>
          <ac:spMkLst>
            <pc:docMk/>
            <pc:sldMk cId="1712251151" sldId="275"/>
            <ac:spMk id="6" creationId="{56DC73D3-FA17-CC81-42FA-A2F5E52AA2AE}"/>
          </ac:spMkLst>
        </pc:spChg>
      </pc:sldChg>
    </pc:docChg>
  </pc:docChgLst>
  <pc:docChgLst>
    <pc:chgData name="Funk, Alison [VCH]" userId="S::alison.funk@vrhb.org::f4f67299-ff6d-4d65-b0c5-e08856f52fcf" providerId="AD" clId="Web-{B2081C6E-33CF-E82D-A2A6-2769993FA097}"/>
    <pc:docChg chg="modSld">
      <pc:chgData name="Funk, Alison [VCH]" userId="S::alison.funk@vrhb.org::f4f67299-ff6d-4d65-b0c5-e08856f52fcf" providerId="AD" clId="Web-{B2081C6E-33CF-E82D-A2A6-2769993FA097}" dt="2024-10-02T20:07:43.486" v="59"/>
      <pc:docMkLst>
        <pc:docMk/>
      </pc:docMkLst>
      <pc:sldChg chg="modNotes">
        <pc:chgData name="Funk, Alison [VCH]" userId="S::alison.funk@vrhb.org::f4f67299-ff6d-4d65-b0c5-e08856f52fcf" providerId="AD" clId="Web-{B2081C6E-33CF-E82D-A2A6-2769993FA097}" dt="2024-10-02T20:07:43.486" v="59"/>
        <pc:sldMkLst>
          <pc:docMk/>
          <pc:sldMk cId="0" sldId="263"/>
        </pc:sldMkLst>
      </pc:sldChg>
      <pc:sldChg chg="modNotes">
        <pc:chgData name="Funk, Alison [VCH]" userId="S::alison.funk@vrhb.org::f4f67299-ff6d-4d65-b0c5-e08856f52fcf" providerId="AD" clId="Web-{B2081C6E-33CF-E82D-A2A6-2769993FA097}" dt="2024-10-02T20:07:23.470" v="58"/>
        <pc:sldMkLst>
          <pc:docMk/>
          <pc:sldMk cId="1163586373" sldId="28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A9E860-D1B3-3B5E-66A6-82D19F2B8927}"/>
              </a:ext>
            </a:extLst>
          </p:cNvPr>
          <p:cNvSpPr>
            <a:spLocks noGrp="1"/>
          </p:cNvSpPr>
          <p:nvPr>
            <p:ph type="hdr" sz="quarter"/>
          </p:nvPr>
        </p:nvSpPr>
        <p:spPr>
          <a:xfrm>
            <a:off x="0" y="2"/>
            <a:ext cx="4160520" cy="367030"/>
          </a:xfrm>
          <a:prstGeom prst="rect">
            <a:avLst/>
          </a:prstGeom>
        </p:spPr>
        <p:txBody>
          <a:bodyPr vert="horz" lIns="96653" tIns="48327" rIns="96653" bIns="48327" rtlCol="0"/>
          <a:lstStyle>
            <a:lvl1pPr algn="l">
              <a:defRPr sz="1200"/>
            </a:lvl1pPr>
          </a:lstStyle>
          <a:p>
            <a:endParaRPr lang="en-CA"/>
          </a:p>
        </p:txBody>
      </p:sp>
      <p:sp>
        <p:nvSpPr>
          <p:cNvPr id="3" name="Date Placeholder 2">
            <a:extLst>
              <a:ext uri="{FF2B5EF4-FFF2-40B4-BE49-F238E27FC236}">
                <a16:creationId xmlns:a16="http://schemas.microsoft.com/office/drawing/2014/main" id="{89462CE9-29E9-7DF1-AB4B-CD407B16515F}"/>
              </a:ext>
            </a:extLst>
          </p:cNvPr>
          <p:cNvSpPr>
            <a:spLocks noGrp="1"/>
          </p:cNvSpPr>
          <p:nvPr>
            <p:ph type="dt" sz="quarter" idx="1"/>
          </p:nvPr>
        </p:nvSpPr>
        <p:spPr>
          <a:xfrm>
            <a:off x="5438458" y="2"/>
            <a:ext cx="4160520" cy="367030"/>
          </a:xfrm>
          <a:prstGeom prst="rect">
            <a:avLst/>
          </a:prstGeom>
        </p:spPr>
        <p:txBody>
          <a:bodyPr vert="horz" lIns="96653" tIns="48327" rIns="96653" bIns="48327" rtlCol="0"/>
          <a:lstStyle>
            <a:lvl1pPr algn="r">
              <a:defRPr sz="1200"/>
            </a:lvl1pPr>
          </a:lstStyle>
          <a:p>
            <a:fld id="{593AC50C-C1E6-448D-BFB7-562BA97ED1C6}" type="datetimeFigureOut">
              <a:rPr lang="en-CA" smtClean="0"/>
              <a:t>2024-10-02</a:t>
            </a:fld>
            <a:endParaRPr lang="en-CA"/>
          </a:p>
        </p:txBody>
      </p:sp>
      <p:sp>
        <p:nvSpPr>
          <p:cNvPr id="4" name="Footer Placeholder 3">
            <a:extLst>
              <a:ext uri="{FF2B5EF4-FFF2-40B4-BE49-F238E27FC236}">
                <a16:creationId xmlns:a16="http://schemas.microsoft.com/office/drawing/2014/main" id="{1863F4E1-4B96-D65F-CBA1-828A3EE8FC6E}"/>
              </a:ext>
            </a:extLst>
          </p:cNvPr>
          <p:cNvSpPr>
            <a:spLocks noGrp="1"/>
          </p:cNvSpPr>
          <p:nvPr>
            <p:ph type="ftr" sz="quarter" idx="2"/>
          </p:nvPr>
        </p:nvSpPr>
        <p:spPr>
          <a:xfrm>
            <a:off x="0" y="6948171"/>
            <a:ext cx="4160520" cy="367029"/>
          </a:xfrm>
          <a:prstGeom prst="rect">
            <a:avLst/>
          </a:prstGeom>
        </p:spPr>
        <p:txBody>
          <a:bodyPr vert="horz" lIns="96653" tIns="48327" rIns="96653" bIns="48327"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136FA3BA-5791-414F-B074-4996BD941AB4}"/>
              </a:ext>
            </a:extLst>
          </p:cNvPr>
          <p:cNvSpPr>
            <a:spLocks noGrp="1"/>
          </p:cNvSpPr>
          <p:nvPr>
            <p:ph type="sldNum" sz="quarter" idx="3"/>
          </p:nvPr>
        </p:nvSpPr>
        <p:spPr>
          <a:xfrm>
            <a:off x="5438458" y="6948171"/>
            <a:ext cx="4160520" cy="367029"/>
          </a:xfrm>
          <a:prstGeom prst="rect">
            <a:avLst/>
          </a:prstGeom>
        </p:spPr>
        <p:txBody>
          <a:bodyPr vert="horz" lIns="96653" tIns="48327" rIns="96653" bIns="48327" rtlCol="0" anchor="b"/>
          <a:lstStyle>
            <a:lvl1pPr algn="r">
              <a:defRPr sz="1200"/>
            </a:lvl1pPr>
          </a:lstStyle>
          <a:p>
            <a:fld id="{8F1143C4-9410-4145-B77B-A6064A44B61F}" type="slidenum">
              <a:rPr lang="en-CA" smtClean="0"/>
              <a:t>‹#›</a:t>
            </a:fld>
            <a:endParaRPr lang="en-CA"/>
          </a:p>
        </p:txBody>
      </p:sp>
    </p:spTree>
    <p:extLst>
      <p:ext uri="{BB962C8B-B14F-4D97-AF65-F5344CB8AC3E}">
        <p14:creationId xmlns:p14="http://schemas.microsoft.com/office/powerpoint/2010/main" val="266974783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05038" y="136525"/>
            <a:ext cx="4470400" cy="2514600"/>
          </a:xfrm>
          <a:prstGeom prst="rect">
            <a:avLst/>
          </a:prstGeom>
          <a:noFill/>
          <a:ln w="12700">
            <a:solidFill>
              <a:prstClr val="black"/>
            </a:solidFill>
          </a:ln>
        </p:spPr>
        <p:txBody>
          <a:bodyPr vert="horz" lIns="96653" tIns="48327" rIns="96653" bIns="48327" rtlCol="0" anchor="ctr"/>
          <a:lstStyle/>
          <a:p>
            <a:endParaRPr lang="cs-CZ"/>
          </a:p>
        </p:txBody>
      </p:sp>
      <p:sp>
        <p:nvSpPr>
          <p:cNvPr id="5" name="Notes Placeholder 4"/>
          <p:cNvSpPr>
            <a:spLocks noGrp="1"/>
          </p:cNvSpPr>
          <p:nvPr>
            <p:ph type="body" sz="quarter" idx="3"/>
          </p:nvPr>
        </p:nvSpPr>
        <p:spPr>
          <a:xfrm>
            <a:off x="240030" y="2682240"/>
            <a:ext cx="9201150" cy="447040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sldNum="0" hdr="0" ftr="0" dt="0"/>
  <p:notesStyle>
    <a:lvl1pPr marL="0" algn="l" defTabSz="609539" rtl="0" eaLnBrk="1" latinLnBrk="0" hangingPunct="1">
      <a:defRPr sz="800" kern="1200">
        <a:solidFill>
          <a:schemeClr val="tx1"/>
        </a:solidFill>
        <a:latin typeface="+mn-lt"/>
        <a:ea typeface="+mn-ea"/>
        <a:cs typeface="+mn-cs"/>
      </a:defRPr>
    </a:lvl1pPr>
    <a:lvl2pPr marL="304770" algn="l" defTabSz="609539" rtl="0" eaLnBrk="1" latinLnBrk="0" hangingPunct="1">
      <a:defRPr sz="800" kern="1200">
        <a:solidFill>
          <a:schemeClr val="tx1"/>
        </a:solidFill>
        <a:latin typeface="+mn-lt"/>
        <a:ea typeface="+mn-ea"/>
        <a:cs typeface="+mn-cs"/>
      </a:defRPr>
    </a:lvl2pPr>
    <a:lvl3pPr marL="609539" algn="l" defTabSz="609539" rtl="0" eaLnBrk="1" latinLnBrk="0" hangingPunct="1">
      <a:defRPr sz="800" kern="1200">
        <a:solidFill>
          <a:schemeClr val="tx1"/>
        </a:solidFill>
        <a:latin typeface="+mn-lt"/>
        <a:ea typeface="+mn-ea"/>
        <a:cs typeface="+mn-cs"/>
      </a:defRPr>
    </a:lvl3pPr>
    <a:lvl4pPr marL="914309" algn="l" defTabSz="609539" rtl="0" eaLnBrk="1" latinLnBrk="0" hangingPunct="1">
      <a:defRPr sz="800" kern="1200">
        <a:solidFill>
          <a:schemeClr val="tx1"/>
        </a:solidFill>
        <a:latin typeface="+mn-lt"/>
        <a:ea typeface="+mn-ea"/>
        <a:cs typeface="+mn-cs"/>
      </a:defRPr>
    </a:lvl4pPr>
    <a:lvl5pPr marL="1219078" algn="l" defTabSz="609539" rtl="0" eaLnBrk="1" latinLnBrk="0" hangingPunct="1">
      <a:defRPr sz="800" kern="1200">
        <a:solidFill>
          <a:schemeClr val="tx1"/>
        </a:solidFill>
        <a:latin typeface="+mn-lt"/>
        <a:ea typeface="+mn-ea"/>
        <a:cs typeface="+mn-cs"/>
      </a:defRPr>
    </a:lvl5pPr>
    <a:lvl6pPr marL="1523848" algn="l" defTabSz="609539" rtl="0" eaLnBrk="1" latinLnBrk="0" hangingPunct="1">
      <a:defRPr sz="800" kern="1200">
        <a:solidFill>
          <a:schemeClr val="tx1"/>
        </a:solidFill>
        <a:latin typeface="+mn-lt"/>
        <a:ea typeface="+mn-ea"/>
        <a:cs typeface="+mn-cs"/>
      </a:defRPr>
    </a:lvl6pPr>
    <a:lvl7pPr marL="1828617" algn="l" defTabSz="609539" rtl="0" eaLnBrk="1" latinLnBrk="0" hangingPunct="1">
      <a:defRPr sz="800" kern="1200">
        <a:solidFill>
          <a:schemeClr val="tx1"/>
        </a:solidFill>
        <a:latin typeface="+mn-lt"/>
        <a:ea typeface="+mn-ea"/>
        <a:cs typeface="+mn-cs"/>
      </a:defRPr>
    </a:lvl7pPr>
    <a:lvl8pPr marL="2133387" algn="l" defTabSz="609539" rtl="0" eaLnBrk="1" latinLnBrk="0" hangingPunct="1">
      <a:defRPr sz="800" kern="1200">
        <a:solidFill>
          <a:schemeClr val="tx1"/>
        </a:solidFill>
        <a:latin typeface="+mn-lt"/>
        <a:ea typeface="+mn-ea"/>
        <a:cs typeface="+mn-cs"/>
      </a:defRPr>
    </a:lvl8pPr>
    <a:lvl9pPr marL="2438156" algn="l" defTabSz="609539"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MbYLFvg832M?si=47JkRWy6LNumhkA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MbYLFvg832M?si=47JkRWy6LNumhkA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an01.safelinks.protection.outlook.com/?url=https%3A%2F%2Fwww.healthlinkbc.ca%2Fhealthlinkbc-files%2Fhead-lice&amp;data=05%7C02%7Calison.funk%40vch.ca%7C75e4beaa067e443c9a2208dc8facad12%7C31f660a5192a4db392baca424f1b259e%7C0%7C0%7C638543218999512476%7CUnknown%7CTWFpbGZsb3d8eyJWIjoiMC4wLjAwMDAiLCJQIjoiV2luMzIiLCJBTiI6Ik1haWwiLCJXVCI6Mn0%3D%7C0%7C%7C%7C&amp;sdata=ZotAo9p2NHqew1pAfJUU%2FBi3Sz2d3nDTXaicmtcH1sM%3D&amp;reserved=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A4BD6-29E6-28CC-2A4A-2647A6D09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89410-75AB-3F57-D100-E84D3F0EA2E8}"/>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82851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Let’s take a listen to what Scientists have to say about sleep! </a:t>
            </a:r>
          </a:p>
          <a:p>
            <a:r>
              <a:rPr lang="en-US" sz="1200" b="1">
                <a:sym typeface="Calibri"/>
              </a:rPr>
              <a:t>The video is embedded on the following slide. </a:t>
            </a:r>
            <a:r>
              <a:rPr lang="en-US" b="1">
                <a:sym typeface="Calibri"/>
              </a:rPr>
              <a:t>*Note: </a:t>
            </a:r>
            <a:r>
              <a:rPr lang="en-US">
                <a:sym typeface="Calibri"/>
              </a:rPr>
              <a:t>This Curious George sleep video can be used instead</a:t>
            </a:r>
            <a:r>
              <a:rPr lang="en-US" b="1">
                <a:sym typeface="Calibri"/>
              </a:rPr>
              <a:t> </a:t>
            </a:r>
            <a:r>
              <a:rPr lang="en-US">
                <a:sym typeface="Calibri"/>
              </a:rPr>
              <a:t>:</a:t>
            </a:r>
            <a:r>
              <a:rPr lang="en-US" i="1">
                <a:sym typeface="Calibri"/>
              </a:rPr>
              <a:t> </a:t>
            </a:r>
            <a:r>
              <a:rPr lang="en-US" dirty="0">
                <a:sym typeface="Calibri"/>
                <a:hlinkClick r:id="rId3"/>
              </a:rPr>
              <a:t>https://youtu.be/MbYLFvg832M?si=47JkRWy6LNumhkA</a:t>
            </a:r>
            <a:endParaRPr lang="en-US" dirty="0">
              <a:hlinkClick r:id="rId3"/>
            </a:endParaRPr>
          </a:p>
          <a:p>
            <a:pPr lvl="0"/>
            <a:endParaRPr lang="en-US" sz="1200" dirty="0">
              <a:sym typeface="Calibri"/>
            </a:endParaRPr>
          </a:p>
          <a:p>
            <a:pPr lvl="0"/>
            <a:r>
              <a:rPr lang="en-US" sz="1200" i="1" dirty="0">
                <a:sym typeface="Calibri"/>
              </a:rPr>
              <a:t>Have you noticed that when you get movement throughout the day, it’s easier to rest and sleep at night? In our next activity, we will work in some movement that challenges the coordination in our brain, and then try a relaxation exercise.  </a:t>
            </a:r>
            <a:endParaRPr lang="en-US" sz="1200" i="1" dirty="0"/>
          </a:p>
        </p:txBody>
      </p:sp>
      <p:sp>
        <p:nvSpPr>
          <p:cNvPr id="9" name="Slide Image Placeholder 8">
            <a:extLst>
              <a:ext uri="{FF2B5EF4-FFF2-40B4-BE49-F238E27FC236}">
                <a16:creationId xmlns:a16="http://schemas.microsoft.com/office/drawing/2014/main" id="{60CAE585-2465-6A00-C031-4EE88ED2353D}"/>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Let’s take a listen to what Scientists have to say about sleep! </a:t>
            </a:r>
          </a:p>
          <a:p>
            <a:pPr lvl="0"/>
            <a:endParaRPr lang="en-US" sz="1200" dirty="0">
              <a:sym typeface="Calibri"/>
            </a:endParaRPr>
          </a:p>
          <a:p>
            <a:pPr lvl="0"/>
            <a:r>
              <a:rPr lang="en-US" sz="1200" i="1" dirty="0">
                <a:sym typeface="Calibri"/>
              </a:rPr>
              <a:t>Have you noticed that when you get movement throughout the day, it’s easier to rest and sleep at night? In our next activity, we will work in some movement that challenges the coordination in our brain, and then try a relaxation exercise.  </a:t>
            </a:r>
          </a:p>
          <a:p>
            <a:endParaRPr lang="en-US" sz="1200" i="1" dirty="0">
              <a:cs typeface="Calibri"/>
            </a:endParaRPr>
          </a:p>
          <a:p>
            <a:r>
              <a:rPr lang="en-US" sz="1200" b="1">
                <a:cs typeface="Calibri"/>
              </a:rPr>
              <a:t>*Note: </a:t>
            </a:r>
            <a:r>
              <a:rPr lang="en-US" sz="1200">
                <a:cs typeface="Calibri"/>
              </a:rPr>
              <a:t>This Curious George sleep video can be used instead</a:t>
            </a:r>
            <a:r>
              <a:rPr lang="en-US" sz="1200" b="1" dirty="0">
                <a:cs typeface="Calibri"/>
              </a:rPr>
              <a:t> </a:t>
            </a:r>
            <a:r>
              <a:rPr lang="en-US" sz="1200" dirty="0">
                <a:cs typeface="Calibri"/>
              </a:rPr>
              <a:t>:</a:t>
            </a:r>
            <a:r>
              <a:rPr lang="en-US" sz="1200" i="1" dirty="0">
                <a:cs typeface="Calibri"/>
              </a:rPr>
              <a:t> </a:t>
            </a:r>
            <a:r>
              <a:rPr lang="en-US" dirty="0">
                <a:hlinkClick r:id="rId3"/>
              </a:rPr>
              <a:t>https://youtu.be/MbYLFvg832M?si=47JkRWy6LNumhkAk</a:t>
            </a:r>
            <a:r>
              <a:rPr lang="en-US" dirty="0"/>
              <a:t> </a:t>
            </a:r>
            <a:endParaRPr lang="en-US" i="1" dirty="0"/>
          </a:p>
        </p:txBody>
      </p:sp>
      <p:sp>
        <p:nvSpPr>
          <p:cNvPr id="9" name="Slide Image Placeholder 8">
            <a:extLst>
              <a:ext uri="{FF2B5EF4-FFF2-40B4-BE49-F238E27FC236}">
                <a16:creationId xmlns:a16="http://schemas.microsoft.com/office/drawing/2014/main" id="{60CAE585-2465-6A00-C031-4EE88ED2353D}"/>
              </a:ext>
            </a:extLst>
          </p:cNvPr>
          <p:cNvSpPr>
            <a:spLocks noGrp="1" noRot="1" noChangeAspect="1"/>
          </p:cNvSpPr>
          <p:nvPr>
            <p:ph type="sldImg"/>
          </p:nvPr>
        </p:nvSpPr>
        <p:spPr>
          <a:xfrm>
            <a:off x="2205038" y="136525"/>
            <a:ext cx="4470400" cy="2516188"/>
          </a:xfrm>
        </p:spPr>
      </p:sp>
    </p:spTree>
    <p:extLst>
      <p:ext uri="{BB962C8B-B14F-4D97-AF65-F5344CB8AC3E}">
        <p14:creationId xmlns:p14="http://schemas.microsoft.com/office/powerpoint/2010/main" val="2316117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Now that we know moving our bodies during the day help us have better sleeps, let’s move. </a:t>
            </a:r>
          </a:p>
          <a:p>
            <a:pPr lvl="0"/>
            <a:endParaRPr lang="en-US" sz="1200" dirty="0">
              <a:sym typeface="Calibri"/>
            </a:endParaRPr>
          </a:p>
          <a:p>
            <a:pPr lvl="0"/>
            <a:r>
              <a:rPr lang="en-US" sz="1200" b="1" dirty="0">
                <a:sym typeface="Calibri"/>
              </a:rPr>
              <a:t>Note: </a:t>
            </a:r>
            <a:r>
              <a:rPr lang="en-US" sz="1200" dirty="0">
                <a:sym typeface="Calibri"/>
              </a:rPr>
              <a:t>Have one student pass out beanbags to each student. </a:t>
            </a:r>
          </a:p>
          <a:p>
            <a:pPr lvl="0"/>
            <a:endParaRPr lang="en-US" sz="1200" dirty="0">
              <a:sym typeface="Calibri"/>
            </a:endParaRPr>
          </a:p>
          <a:p>
            <a:pPr lvl="0"/>
            <a:r>
              <a:rPr lang="en-US" sz="1200" b="1" dirty="0">
                <a:sym typeface="Calibri"/>
              </a:rPr>
              <a:t>Teacher Tip</a:t>
            </a:r>
            <a:r>
              <a:rPr lang="en-US" sz="1200" dirty="0">
                <a:sym typeface="Calibri"/>
              </a:rPr>
              <a:t>: Review expectations of how students behave with bean bags in the classroom. </a:t>
            </a:r>
          </a:p>
          <a:p>
            <a:pPr lvl="0"/>
            <a:r>
              <a:rPr lang="en-US" sz="1200" dirty="0">
                <a:sym typeface="Calibri"/>
              </a:rPr>
              <a:t>1. Use your body not your mouth.   </a:t>
            </a:r>
          </a:p>
          <a:p>
            <a:pPr lvl="0"/>
            <a:r>
              <a:rPr lang="en-US" sz="1200" dirty="0">
                <a:sym typeface="Calibri"/>
              </a:rPr>
              <a:t>2. The bean bag is not to be thrown high or at someone else   </a:t>
            </a:r>
          </a:p>
          <a:p>
            <a:pPr lvl="0"/>
            <a:r>
              <a:rPr lang="en-US" sz="1200" dirty="0">
                <a:sym typeface="Calibri"/>
              </a:rPr>
              <a:t>3. When I say “Freeze” you stop and put beanbag on your head and stand on one leg.  </a:t>
            </a:r>
          </a:p>
          <a:p>
            <a:pPr lvl="0"/>
            <a:r>
              <a:rPr lang="en-US" sz="1200" dirty="0">
                <a:sym typeface="Calibri"/>
              </a:rPr>
              <a:t>4. This is a privilege to play with beanbags in your class. Let’s not ruin it for everyone. Do what is expected of you</a:t>
            </a:r>
          </a:p>
          <a:p>
            <a:pPr lvl="0"/>
            <a:endParaRPr lang="en-US" sz="1200" dirty="0">
              <a:sym typeface="Calibri"/>
            </a:endParaRPr>
          </a:p>
          <a:p>
            <a:r>
              <a:rPr lang="en-US" sz="1200" b="1" dirty="0">
                <a:cs typeface="Calibri"/>
              </a:rPr>
              <a:t>Note: </a:t>
            </a:r>
            <a:endParaRPr lang="en-US" sz="1200" b="1" dirty="0">
              <a:sym typeface="Calibri"/>
            </a:endParaRPr>
          </a:p>
          <a:p>
            <a:r>
              <a:rPr lang="en-US"/>
              <a:t>Last year we heard some concerns that this activity to be challenging in a classroom with headlice concerns. Please see the following Headlice Guidance</a:t>
            </a:r>
            <a:r>
              <a:rPr lang="en-US" b="1" dirty="0"/>
              <a:t>:</a:t>
            </a:r>
            <a:endParaRPr lang="en-US" dirty="0"/>
          </a:p>
          <a:p>
            <a:r>
              <a:rPr lang="en-US" dirty="0">
                <a:hlinkClick r:id="rId3"/>
              </a:rPr>
              <a:t>https://www.healthlinkbc.ca/healthlinkbc-files/head-lice</a:t>
            </a:r>
            <a:endParaRPr lang="en-US"/>
          </a:p>
          <a:p>
            <a:r>
              <a:rPr lang="en-US"/>
              <a:t>The primary mode of transmission is close head to head contact and there is a low risk of transmission on fomites like hair brushes (or bean bags). Head lice also only survive off of the head for 24-55 hours.</a:t>
            </a:r>
          </a:p>
          <a:p>
            <a:pPr marL="285750" indent="-285750">
              <a:buFont typeface="Arial"/>
              <a:buChar char="•"/>
            </a:pPr>
            <a:r>
              <a:rPr lang="en-US"/>
              <a:t>Ask kids not to share bean bags.</a:t>
            </a:r>
          </a:p>
          <a:p>
            <a:pPr marL="285750" indent="-285750">
              <a:buFont typeface="Arial"/>
              <a:buChar char="•"/>
            </a:pPr>
            <a:r>
              <a:rPr lang="en-US"/>
              <a:t>If headlice is a current concern in the classroom/school:</a:t>
            </a:r>
          </a:p>
          <a:p>
            <a:pPr marL="589915" lvl="1" indent="-285750">
              <a:buFont typeface="Arial"/>
              <a:buChar char="•"/>
            </a:pPr>
            <a:r>
              <a:rPr lang="en-US"/>
              <a:t>Adapt the bean bag activity to catching with hands, feet, or legs rather than backs/heads.</a:t>
            </a:r>
          </a:p>
          <a:p>
            <a:pPr marL="589915" lvl="1" indent="-285750">
              <a:buFont typeface="Arial"/>
              <a:buChar char="•"/>
            </a:pPr>
            <a:r>
              <a:rPr lang="en-US"/>
              <a:t>Check bean bags for lice before returning to storage bags</a:t>
            </a:r>
          </a:p>
          <a:p>
            <a:pPr marL="589915" lvl="1" indent="-285750">
              <a:buFont typeface="Arial"/>
              <a:buChar char="•"/>
            </a:pPr>
            <a:r>
              <a:rPr lang="en-US"/>
              <a:t>Allow to remain stored for 2 days prior to next use</a:t>
            </a:r>
          </a:p>
          <a:p>
            <a:endParaRPr lang="en-US" sz="1200" b="1" dirty="0">
              <a:cs typeface="Calibri"/>
            </a:endParaRPr>
          </a:p>
          <a:p>
            <a:r>
              <a:rPr lang="en-US" sz="1200" b="1" dirty="0">
                <a:sym typeface="Calibri"/>
              </a:rPr>
              <a:t>Note</a:t>
            </a:r>
            <a:r>
              <a:rPr lang="en-US" sz="1200" dirty="0">
                <a:sym typeface="Calibri"/>
              </a:rPr>
              <a:t>: Challenges are listed on the next slide. </a:t>
            </a:r>
            <a:endParaRPr lang="en-US" dirty="0"/>
          </a:p>
          <a:p>
            <a:pPr lvl="0"/>
            <a:endParaRPr lang="en-US" sz="1200" dirty="0">
              <a:sym typeface="Calibri"/>
            </a:endParaRPr>
          </a:p>
          <a:p>
            <a:pPr lvl="0"/>
            <a:endParaRPr lang="en-US" dirty="0">
              <a:sym typeface="Calibri"/>
            </a:endParaRPr>
          </a:p>
        </p:txBody>
      </p:sp>
      <p:sp>
        <p:nvSpPr>
          <p:cNvPr id="9" name="Slide Image Placeholder 8">
            <a:extLst>
              <a:ext uri="{FF2B5EF4-FFF2-40B4-BE49-F238E27FC236}">
                <a16:creationId xmlns:a16="http://schemas.microsoft.com/office/drawing/2014/main" id="{179146C7-D4C1-7663-5C2E-E0B0F4553E7E}"/>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sz="1200" b="1" dirty="0">
                <a:sym typeface="Calibri"/>
              </a:rPr>
              <a:t>Note</a:t>
            </a:r>
            <a:r>
              <a:rPr lang="en-US" sz="1200">
                <a:sym typeface="Calibri"/>
              </a:rPr>
              <a:t>: Challenge the students to try the following challenges. Have one or two students demonstrate. When you've accomplished a challenge, put the bean bag on your head. </a:t>
            </a:r>
            <a:endParaRPr lang="en-US" sz="1200" dirty="0">
              <a:sym typeface="Calibri"/>
            </a:endParaRPr>
          </a:p>
          <a:p>
            <a:pPr lvl="0"/>
            <a:endParaRPr lang="en-US" sz="1200" dirty="0">
              <a:sym typeface="Calibri"/>
            </a:endParaRPr>
          </a:p>
          <a:p>
            <a:pPr lvl="0"/>
            <a:r>
              <a:rPr lang="en-US" sz="1200" dirty="0">
                <a:sym typeface="Calibri"/>
              </a:rPr>
              <a:t>Bean Bag Balance (bean bag on top of head) - Go/Go Stop</a:t>
            </a:r>
          </a:p>
          <a:p>
            <a:pPr lvl="0"/>
            <a:r>
              <a:rPr lang="en-US" sz="1200" dirty="0">
                <a:sym typeface="Calibri"/>
              </a:rPr>
              <a:t>Bean Bag Toss from hand to hand</a:t>
            </a:r>
          </a:p>
          <a:p>
            <a:pPr lvl="0"/>
            <a:r>
              <a:rPr lang="en-US" sz="1200" dirty="0">
                <a:sym typeface="Calibri"/>
              </a:rPr>
              <a:t>Bean Bag toss in one hand and the other hand behind your back?</a:t>
            </a:r>
          </a:p>
          <a:p>
            <a:pPr lvl="0"/>
            <a:endParaRPr lang="en-US" sz="1200" dirty="0">
              <a:sym typeface="Calibri"/>
            </a:endParaRPr>
          </a:p>
          <a:p>
            <a:pPr lvl="0"/>
            <a:r>
              <a:rPr lang="en-US" sz="1200" dirty="0">
                <a:sym typeface="Calibri"/>
              </a:rPr>
              <a:t>Tricky catches:</a:t>
            </a:r>
          </a:p>
          <a:p>
            <a:pPr lvl="0"/>
            <a:r>
              <a:rPr lang="en-US" sz="1200" dirty="0">
                <a:sym typeface="Calibri"/>
              </a:rPr>
              <a:t>On your back</a:t>
            </a:r>
          </a:p>
          <a:p>
            <a:pPr lvl="0"/>
            <a:r>
              <a:rPr lang="en-US" sz="1200" dirty="0">
                <a:sym typeface="Calibri"/>
              </a:rPr>
              <a:t>In between your toes (while sitting on the floor with legs out)</a:t>
            </a:r>
          </a:p>
          <a:p>
            <a:pPr lvl="0"/>
            <a:r>
              <a:rPr lang="en-US" sz="1200" dirty="0">
                <a:sym typeface="Calibri"/>
              </a:rPr>
              <a:t>In between your knees (while sitting on the floor with legs out)</a:t>
            </a:r>
          </a:p>
          <a:p>
            <a:pPr lvl="0"/>
            <a:endParaRPr lang="en-US" sz="1200" dirty="0">
              <a:sym typeface="Calibri"/>
            </a:endParaRPr>
          </a:p>
          <a:p>
            <a:pPr lvl="0"/>
            <a:r>
              <a:rPr lang="en-US" sz="1200" dirty="0"/>
              <a:t>Have the teacher collect the bean bags for you. </a:t>
            </a:r>
          </a:p>
          <a:p>
            <a:pPr lvl="0"/>
            <a:endParaRPr lang="en-US" sz="1200" dirty="0">
              <a:sym typeface="Calibri"/>
            </a:endParaRPr>
          </a:p>
          <a:p>
            <a:pPr lvl="0"/>
            <a:endParaRPr lang="en-US" dirty="0"/>
          </a:p>
        </p:txBody>
      </p:sp>
      <p:sp>
        <p:nvSpPr>
          <p:cNvPr id="9" name="Slide Image Placeholder 8">
            <a:extLst>
              <a:ext uri="{FF2B5EF4-FFF2-40B4-BE49-F238E27FC236}">
                <a16:creationId xmlns:a16="http://schemas.microsoft.com/office/drawing/2014/main" id="{425F9105-1DCB-407F-D539-7C93666A1782}"/>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How can we make sure that we get a good night’s sleep? </a:t>
            </a:r>
          </a:p>
          <a:p>
            <a:pPr lvl="0"/>
            <a:endParaRPr lang="en-US" sz="1200" dirty="0">
              <a:sym typeface="Calibri"/>
            </a:endParaRPr>
          </a:p>
          <a:p>
            <a:pPr lvl="0"/>
            <a:r>
              <a:rPr lang="en-US" sz="1200" b="1" dirty="0">
                <a:sym typeface="Calibri"/>
              </a:rPr>
              <a:t>Note: </a:t>
            </a:r>
            <a:r>
              <a:rPr lang="en-US" sz="1200" dirty="0">
                <a:sym typeface="Calibri"/>
              </a:rPr>
              <a:t>Toss a soft ball, or soft toy to each child that has their hand up. Once they catch the ball/toy, they can share their idea. Round out the discussion by reviewing some of the tips below: </a:t>
            </a:r>
          </a:p>
          <a:p>
            <a:pPr lvl="0"/>
            <a:endParaRPr lang="en-US" sz="1200" dirty="0">
              <a:sym typeface="Calibri"/>
            </a:endParaRPr>
          </a:p>
          <a:p>
            <a:pPr lvl="0"/>
            <a:r>
              <a:rPr lang="en-US" sz="1200" i="1" dirty="0">
                <a:sym typeface="Calibri"/>
              </a:rPr>
              <a:t>Have a regular bedtime routine. This means doing the same things every night before you go to bed, such as brushing your teeth, reading a book, or listening to a story. This helps your body and mind to relax and get ready for sleep.</a:t>
            </a:r>
          </a:p>
          <a:p>
            <a:pPr lvl="0"/>
            <a:r>
              <a:rPr lang="en-US" sz="1200" i="1" dirty="0">
                <a:sym typeface="Calibri"/>
              </a:rPr>
              <a:t>Power down screens 1-2 hours before bed. This means saying goodnight to the TV, computer, tablet, or phone one to two hours before you sleep. Screens can make your brain too alert and making it hard to fall asleep. </a:t>
            </a:r>
          </a:p>
          <a:p>
            <a:pPr lvl="0"/>
            <a:r>
              <a:rPr lang="en-US" sz="1200" i="1" dirty="0">
                <a:sym typeface="Calibri"/>
              </a:rPr>
              <a:t>Keep your bedroom dark, quiet, and cool. This helps your body to produce a signal hormone called melatonin, which makes you sleeping and tells our brain it’s time to rest. You can use curtains, blinds, or shades to block out the light. You can also adjust the temperature of your room (windows if no temperature gauge), your blanket or the clothes you wear to sleep to make it comfortable for you.</a:t>
            </a:r>
          </a:p>
          <a:p>
            <a:pPr lvl="0"/>
            <a:r>
              <a:rPr lang="en-US" sz="1200" i="1" dirty="0">
                <a:sym typeface="Calibri"/>
              </a:rPr>
              <a:t>Limit high energy food and drink before bed. Some foods and drink can make you too energetic and prevent you from falling asleep or staying asleep. (Note: caffeinated beverages and food like pop, coffee, tea, energy drinks &amp; chocolate within 4-6 hours of bedtime can make it hard for children to wind down for a good night’s sleep). </a:t>
            </a:r>
          </a:p>
          <a:p>
            <a:pPr lvl="0"/>
            <a:r>
              <a:rPr lang="en-US" sz="1200" i="1" dirty="0">
                <a:sym typeface="Calibri"/>
              </a:rPr>
              <a:t>Move during the day. This means being active and playing outside, or doing sports, dance, or yoga. We learned how moving often can help you to use up your energy, improve your mood, and make you tired enough to sleep well at night. Health professionals suggest 60 minutes of moderate to vigorous activity every day - this means getting your heart rate up, when you’re “huffing and puffing” and you cannot sing a song while moving. </a:t>
            </a:r>
          </a:p>
          <a:p>
            <a:pPr lvl="0"/>
            <a:endParaRPr lang="en-US" sz="1200" i="1" dirty="0">
              <a:sym typeface="Calibri"/>
            </a:endParaRPr>
          </a:p>
          <a:p>
            <a:pPr lvl="0"/>
            <a:r>
              <a:rPr lang="en-US" sz="1200" b="1" i="0" dirty="0">
                <a:sym typeface="Calibri"/>
              </a:rPr>
              <a:t>*Note for parents: </a:t>
            </a:r>
            <a:r>
              <a:rPr lang="en-US" sz="1200" i="0" dirty="0">
                <a:sym typeface="Calibri"/>
              </a:rPr>
              <a:t>PA late at night can affect sleep. </a:t>
            </a:r>
            <a:r>
              <a:rPr lang="en-US" sz="1800" dirty="0">
                <a:effectLst/>
                <a:latin typeface="Segoe UI" panose="020B0502040204020203" pitchFamily="34" charset="0"/>
              </a:rPr>
              <a:t>Conversation with teachers/schools: not to shame if students are coming in later when they're engaging in extracurricular activities with early morning or late practices.</a:t>
            </a:r>
            <a:endParaRPr lang="en-US" sz="1200" i="1" dirty="0">
              <a:sym typeface="Calibri"/>
            </a:endParaRPr>
          </a:p>
          <a:p>
            <a:pPr lvl="0"/>
            <a:endParaRPr lang="en-US" dirty="0"/>
          </a:p>
        </p:txBody>
      </p:sp>
      <p:sp>
        <p:nvSpPr>
          <p:cNvPr id="9" name="Slide Image Placeholder 8">
            <a:extLst>
              <a:ext uri="{FF2B5EF4-FFF2-40B4-BE49-F238E27FC236}">
                <a16:creationId xmlns:a16="http://schemas.microsoft.com/office/drawing/2014/main" id="{009CFE45-650A-C71E-E36D-96AD23815E38}"/>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t>Here’s some examples of what you could include in your bed time routine. </a:t>
            </a:r>
          </a:p>
          <a:p>
            <a:pPr lvl="0"/>
            <a:endParaRPr lang="en-US" sz="1200" i="1" dirty="0"/>
          </a:p>
          <a:p>
            <a:pPr lvl="0"/>
            <a:r>
              <a:rPr lang="en-US" sz="1200" b="1" dirty="0"/>
              <a:t>Note: </a:t>
            </a:r>
            <a:r>
              <a:rPr lang="en-US" sz="1200" dirty="0"/>
              <a:t>This is another opportunity to foster familial / household connections. Each household is different – some may include grandparents, or aunts and uncles – consider how to be inclusive and encourage a bedtime routine that fosters rituals within the household that strengthens emotional connection. You can also ask if there are any cultural or traditional routines that students might have , or encourage them to take these learnings home and explore this topic further. </a:t>
            </a:r>
          </a:p>
        </p:txBody>
      </p:sp>
      <p:sp>
        <p:nvSpPr>
          <p:cNvPr id="9" name="Slide Image Placeholder 8">
            <a:extLst>
              <a:ext uri="{FF2B5EF4-FFF2-40B4-BE49-F238E27FC236}">
                <a16:creationId xmlns:a16="http://schemas.microsoft.com/office/drawing/2014/main" id="{733FBBED-FCFB-1DA8-B83E-A7BB8862DF61}"/>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b="1" dirty="0"/>
              <a:t>Instructions: </a:t>
            </a:r>
          </a:p>
          <a:p>
            <a:pPr lvl="0"/>
            <a:endParaRPr lang="en-US" sz="1200" dirty="0"/>
          </a:p>
          <a:p>
            <a:pPr lvl="0"/>
            <a:r>
              <a:rPr lang="en-US" sz="1200" dirty="0"/>
              <a:t>Have students spread out to find their own space on the floor. </a:t>
            </a:r>
          </a:p>
          <a:p>
            <a:pPr lvl="0"/>
            <a:r>
              <a:rPr lang="en-US" sz="1200" dirty="0"/>
              <a:t>Instruct each student to lay down with their back to the floor, legs straight and palms facing the ceiling. Students can close their eyes if they feel comfortable. </a:t>
            </a:r>
          </a:p>
          <a:p>
            <a:pPr lvl="0"/>
            <a:r>
              <a:rPr lang="en-US" sz="1200" dirty="0"/>
              <a:t>Invite the students to focus on slowing down their breathing and calming their bodies. While they are laying quietly, speak gently and review some of the key points we have covered in the four modules (a review is on next slide as well)</a:t>
            </a:r>
          </a:p>
          <a:p>
            <a:pPr lvl="0"/>
            <a:r>
              <a:rPr lang="en-US" sz="1200" dirty="0"/>
              <a:t>Once they can demonstrate that their body and mind is calm, the PHN or teacher can tap them on their toe. </a:t>
            </a:r>
          </a:p>
          <a:p>
            <a:pPr lvl="0"/>
            <a:r>
              <a:rPr lang="en-US" sz="1200" dirty="0"/>
              <a:t>Once their toe has been tapped, the student can silently return to their desk. </a:t>
            </a:r>
          </a:p>
          <a:p>
            <a:pPr lvl="0"/>
            <a:endParaRPr lang="en-US" sz="1200" dirty="0"/>
          </a:p>
          <a:p>
            <a:pPr lvl="0"/>
            <a:r>
              <a:rPr lang="en-US" sz="1200" b="1" dirty="0"/>
              <a:t>Note: </a:t>
            </a:r>
            <a:r>
              <a:rPr lang="en-US" sz="1200" dirty="0"/>
              <a:t>Remind them about the importance of being able to do nothing - note who continues to wiggle</a:t>
            </a:r>
          </a:p>
          <a:p>
            <a:r>
              <a:rPr lang="en-US" sz="1200">
                <a:cs typeface="Calibri"/>
              </a:rPr>
              <a:t>Tip: A great way to set up this activity is to phrase it as a challenge- e.g. "Let's see who can stay still for 10 whole seconds! Hmmm...I'm not sure if this class can do it as well as my last one did..."</a:t>
            </a:r>
            <a:endParaRPr lang="en-US" sz="1200" dirty="0">
              <a:cs typeface="Calibri"/>
            </a:endParaRPr>
          </a:p>
        </p:txBody>
      </p:sp>
      <p:sp>
        <p:nvSpPr>
          <p:cNvPr id="9" name="Slide Image Placeholder 8">
            <a:extLst>
              <a:ext uri="{FF2B5EF4-FFF2-40B4-BE49-F238E27FC236}">
                <a16:creationId xmlns:a16="http://schemas.microsoft.com/office/drawing/2014/main" id="{C8D58AE5-8B2F-B21E-8366-6C5A3EF2E3CA}"/>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dirty="0"/>
              <a:t>Let’s reflect on everything we’ve learned over the past four lessons: </a:t>
            </a:r>
          </a:p>
          <a:p>
            <a:pPr lvl="0"/>
            <a:endParaRPr lang="en-US" sz="1200" dirty="0"/>
          </a:p>
          <a:p>
            <a:pPr lvl="0"/>
            <a:r>
              <a:rPr lang="en-US" sz="1200" b="1" dirty="0"/>
              <a:t>Note: </a:t>
            </a:r>
            <a:r>
              <a:rPr lang="en-US" sz="1200" dirty="0"/>
              <a:t>Review this content as the students are laying down in ‘do nothing doll.’ They can reflect on what they’ve learned and listen to your voice as they relax. </a:t>
            </a:r>
          </a:p>
          <a:p>
            <a:pPr lvl="0"/>
            <a:endParaRPr lang="en-US" sz="1200" dirty="0"/>
          </a:p>
          <a:p>
            <a:pPr lvl="0"/>
            <a:r>
              <a:rPr lang="en-US" sz="1200" i="1" dirty="0"/>
              <a:t>Moving our bodies is fun, can help us stay healthy, and is a great way to connect to our friends and family, as well as boost our mood</a:t>
            </a:r>
          </a:p>
          <a:p>
            <a:pPr lvl="0"/>
            <a:r>
              <a:rPr lang="en-US" sz="1200" i="1" dirty="0"/>
              <a:t>Physical literacy gives us the competence, confidence, and motivation to be active for life, and gives us the skills we need to move our body in every way we want</a:t>
            </a:r>
          </a:p>
          <a:p>
            <a:pPr lvl="0"/>
            <a:r>
              <a:rPr lang="en-US" sz="1200" i="1" dirty="0"/>
              <a:t>Food and water are essential fuels for our body. Food is a great way to connect to culture and friends and family. We can learn to listen to our body’s signals so that we can give it what it needs: whether it’s hungry, tired, thirsty, or needs movement or social connection. </a:t>
            </a:r>
          </a:p>
          <a:p>
            <a:pPr lvl="0"/>
            <a:r>
              <a:rPr lang="en-US" sz="1200" i="1" dirty="0"/>
              <a:t>Rest is an essential part of physical health. Sleeping allows us to grow, heal, learn, and feel good. Sleep helps us to be healthy, happy, and smart. </a:t>
            </a:r>
          </a:p>
          <a:p>
            <a:pPr lvl="0"/>
            <a:r>
              <a:rPr lang="en-US" sz="1200" i="1" dirty="0"/>
              <a:t>We can make sure we get enough sleep by moving our bodies throughout the day, turning off screens a few hours before bedtime, and having a good bedtime routine</a:t>
            </a:r>
            <a:r>
              <a:rPr lang="en-US" i="1" dirty="0"/>
              <a:t>. </a:t>
            </a:r>
          </a:p>
        </p:txBody>
      </p:sp>
      <p:sp>
        <p:nvSpPr>
          <p:cNvPr id="9" name="Slide Image Placeholder 8">
            <a:extLst>
              <a:ext uri="{FF2B5EF4-FFF2-40B4-BE49-F238E27FC236}">
                <a16:creationId xmlns:a16="http://schemas.microsoft.com/office/drawing/2014/main" id="{FC3A3899-409A-CDAD-8C42-488CDAA60AC0}"/>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Notes: </a:t>
            </a:r>
            <a:r>
              <a:rPr lang="en-US" dirty="0"/>
              <a:t>Have students say this message with you. </a:t>
            </a:r>
          </a:p>
          <a:p>
            <a:r>
              <a:rPr lang="en-US" i="1" dirty="0">
                <a:sym typeface="Calibri"/>
              </a:rPr>
              <a:t>Movement makes:  </a:t>
            </a:r>
          </a:p>
          <a:p>
            <a:r>
              <a:rPr lang="en-US" i="1" dirty="0">
                <a:sym typeface="Calibri"/>
              </a:rPr>
              <a:t>Our bodies healthier! </a:t>
            </a:r>
          </a:p>
          <a:p>
            <a:r>
              <a:rPr lang="en-US" i="1" dirty="0">
                <a:sym typeface="Calibri"/>
              </a:rPr>
              <a:t>Our brains better learners!  </a:t>
            </a:r>
            <a:br>
              <a:rPr lang="en-US" i="1" dirty="0">
                <a:sym typeface="Calibri"/>
              </a:rPr>
            </a:br>
            <a:r>
              <a:rPr lang="en-US" i="1" dirty="0">
                <a:sym typeface="Calibri"/>
              </a:rPr>
              <a:t>Our bodies calmer and happier! </a:t>
            </a:r>
          </a:p>
          <a:p>
            <a:endParaRPr lang="en-US" dirty="0">
              <a:sym typeface="Calibri"/>
            </a:endParaRPr>
          </a:p>
          <a:p>
            <a:r>
              <a:rPr lang="en-US" b="1" dirty="0">
                <a:sym typeface="Calibri"/>
              </a:rPr>
              <a:t>Note: </a:t>
            </a:r>
            <a:r>
              <a:rPr lang="en-US" dirty="0">
                <a:sym typeface="Calibri"/>
              </a:rPr>
              <a:t>Thank the class for their engagement and sharing. Let them know that their teacher may continue to bring some of the fun activities into their classrooms. </a:t>
            </a:r>
          </a:p>
          <a:p>
            <a:endParaRPr lang="en-US" dirty="0">
              <a:sym typeface="Calibri"/>
            </a:endParaRPr>
          </a:p>
          <a:p>
            <a:r>
              <a:rPr lang="en-US" dirty="0">
                <a:sym typeface="Calibri"/>
              </a:rPr>
              <a:t>The module manual accompanying these lecture slides can be left with the teacher as a reminder of the key concepts and as a tool to confidently bring these lessons into their classroom. Follow up with the teacher on sending them any lesson plans or supportive material. </a:t>
            </a:r>
          </a:p>
          <a:p>
            <a:endParaRPr lang="en-US" dirty="0"/>
          </a:p>
        </p:txBody>
      </p:sp>
      <p:sp>
        <p:nvSpPr>
          <p:cNvPr id="4" name="Slide Image Placeholder 3">
            <a:extLst>
              <a:ext uri="{FF2B5EF4-FFF2-40B4-BE49-F238E27FC236}">
                <a16:creationId xmlns:a16="http://schemas.microsoft.com/office/drawing/2014/main" id="{EF824A04-4B45-3249-CAAA-BB337E93C83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0360B6C9-1D0F-16FB-A242-C8B86C6B2569}"/>
              </a:ext>
            </a:extLst>
          </p:cNvPr>
          <p:cNvSpPr>
            <a:spLocks noGrp="1" noRot="1" noChangeAspect="1"/>
          </p:cNvSpPr>
          <p:nvPr>
            <p:ph type="sldImg"/>
          </p:nvPr>
        </p:nvSpPr>
        <p:spPr/>
      </p:sp>
    </p:spTree>
    <p:extLst>
      <p:ext uri="{BB962C8B-B14F-4D97-AF65-F5344CB8AC3E}">
        <p14:creationId xmlns:p14="http://schemas.microsoft.com/office/powerpoint/2010/main" val="1121623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r>
              <a:rPr lang="en-CA" sz="1800" b="1" dirty="0">
                <a:effectLst/>
                <a:latin typeface="Calibri" panose="020F0502020204030204" pitchFamily="34" charset="0"/>
                <a:ea typeface="Calibri" panose="020F0502020204030204" pitchFamily="34" charset="0"/>
              </a:rPr>
              <a:t>Introduce yourself as a PHN—Name, Role--</a:t>
            </a:r>
            <a:r>
              <a:rPr lang="en-US" sz="1800" b="1" dirty="0">
                <a:solidFill>
                  <a:srgbClr val="000000"/>
                </a:solidFill>
                <a:effectLst/>
                <a:latin typeface="Calibri" panose="020F0502020204030204" pitchFamily="34" charset="0"/>
                <a:ea typeface="Calibri" panose="020F0502020204030204" pitchFamily="34" charset="0"/>
              </a:rPr>
              <a:t>Who you are, what you do, why you're here, and a fun fact</a:t>
            </a:r>
            <a:r>
              <a:rPr lang="en-US" sz="1800" dirty="0">
                <a:solidFill>
                  <a:srgbClr val="000000"/>
                </a:solidFill>
                <a:effectLst/>
                <a:latin typeface="Calibri" panose="020F0502020204030204" pitchFamily="34" charset="0"/>
                <a:ea typeface="Calibri" panose="020F0502020204030204" pitchFamily="34" charset="0"/>
              </a:rPr>
              <a:t>. Option: add a photo of pet, hobby, or fun fact</a:t>
            </a:r>
            <a:endParaRPr lang="en-CA" sz="1800" dirty="0">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r>
              <a:rPr lang="en-CA" sz="1800" dirty="0">
                <a:solidFill>
                  <a:srgbClr val="000000"/>
                </a:solidFill>
                <a:effectLst/>
                <a:latin typeface="Calibri" panose="020F0502020204030204" pitchFamily="34" charset="0"/>
                <a:ea typeface="Calibri" panose="020F0502020204030204" pitchFamily="34" charset="0"/>
              </a:rPr>
              <a:t>Share something with the students that will help build rapport (e.g., mention that you have a cat or dog, or you like to play soccer, or explain why you’re passionate about health promotion). </a:t>
            </a:r>
            <a:endParaRPr lang="en-CA" sz="1800" dirty="0"/>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74627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8D204594-392A-E607-3741-A92EB7D99EB5}"/>
              </a:ext>
            </a:extLst>
          </p:cNvPr>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b="1" dirty="0"/>
              <a:t>Notes: </a:t>
            </a:r>
          </a:p>
          <a:p>
            <a:r>
              <a:rPr lang="en-US" sz="1200" dirty="0"/>
              <a:t>A territory acknowledgement is a relational process. This means that the meaning and purpose changes across time and space, and with the specific context in which it takes place. Take some time to learn about the territory on which the school you are in is situated and connect the </a:t>
            </a:r>
            <a:r>
              <a:rPr lang="en-US" sz="1200" dirty="0" err="1"/>
              <a:t>honouring</a:t>
            </a:r>
            <a:r>
              <a:rPr lang="en-US" sz="1200" dirty="0"/>
              <a:t> to the context of the classroom and module concepts.  We encourage you to expand upon your territory acknowledgements in a meaningful way. </a:t>
            </a:r>
          </a:p>
          <a:p>
            <a:endParaRPr lang="en-US" sz="1200" dirty="0"/>
          </a:p>
          <a:p>
            <a:r>
              <a:rPr lang="en-US" sz="3600" b="1" i="1" dirty="0">
                <a:solidFill>
                  <a:srgbClr val="000000"/>
                </a:solidFill>
                <a:effectLst/>
                <a:latin typeface="Aptos" panose="020B0004020202020204" pitchFamily="34" charset="0"/>
              </a:rPr>
              <a:t>Suggestion: </a:t>
            </a:r>
            <a:r>
              <a:rPr lang="en-US" sz="3600" b="0" i="0" dirty="0">
                <a:solidFill>
                  <a:srgbClr val="000000"/>
                </a:solidFill>
                <a:effectLst/>
                <a:latin typeface="Aptos" panose="020B0004020202020204" pitchFamily="34" charset="0"/>
              </a:rPr>
              <a:t>Make your land acknowledgement personal and specific to the traditional land the school is on. Emphasize the importance of connecting to culture for well-being, and connect the concepts to be covered in the module to the land and Indigenous culture (e.g. In Indigenous culture, food is considered medicine that nourishes your mind, body and soul, or share about a traditional Indigenous game that comes from this territory, etc.).</a:t>
            </a:r>
            <a:endParaRPr lang="en-CA" sz="1200" dirty="0"/>
          </a:p>
        </p:txBody>
      </p:sp>
      <p:sp>
        <p:nvSpPr>
          <p:cNvPr id="6" name="Slide Image Placeholder 5">
            <a:extLst>
              <a:ext uri="{FF2B5EF4-FFF2-40B4-BE49-F238E27FC236}">
                <a16:creationId xmlns:a16="http://schemas.microsoft.com/office/drawing/2014/main" id="{1708D098-489E-0DA0-137D-48DD8C2033E7}"/>
              </a:ext>
            </a:extLst>
          </p:cNvPr>
          <p:cNvSpPr>
            <a:spLocks noGrp="1" noRot="1" noChangeAspect="1"/>
          </p:cNvSpPr>
          <p:nvPr>
            <p:ph type="sldImg"/>
          </p:nvPr>
        </p:nvSpPr>
        <p:spPr>
          <a:xfrm>
            <a:off x="2205038" y="136525"/>
            <a:ext cx="4470400" cy="2516188"/>
          </a:xfrm>
        </p:spPr>
      </p:sp>
    </p:spTree>
    <p:extLst>
      <p:ext uri="{BB962C8B-B14F-4D97-AF65-F5344CB8AC3E}">
        <p14:creationId xmlns:p14="http://schemas.microsoft.com/office/powerpoint/2010/main" val="254472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Last time we talked about learning to recognize our body’s signals so that we can respond to meet it’s needs. Let’s check in with our bodies to find out what it’s telling us today. </a:t>
            </a:r>
          </a:p>
          <a:p>
            <a:pPr lvl="0"/>
            <a:endParaRPr lang="en-US" sz="1200" i="1" dirty="0">
              <a:sym typeface="Calibri"/>
            </a:endParaRPr>
          </a:p>
          <a:p>
            <a:pPr lvl="0"/>
            <a:r>
              <a:rPr lang="en-US" sz="1200" b="1" dirty="0">
                <a:sym typeface="Calibri"/>
              </a:rPr>
              <a:t>Check in with Class</a:t>
            </a:r>
            <a:r>
              <a:rPr lang="en-US" sz="1200" dirty="0">
                <a:sym typeface="Calibri"/>
              </a:rPr>
              <a:t>: "</a:t>
            </a:r>
            <a:r>
              <a:rPr lang="en-US" sz="1200" i="1" dirty="0">
                <a:sym typeface="Calibri"/>
              </a:rPr>
              <a:t>What Is My Body Telling Me?"  </a:t>
            </a:r>
          </a:p>
          <a:p>
            <a:pPr lvl="0"/>
            <a:r>
              <a:rPr lang="en-US" sz="1200" dirty="0">
                <a:sym typeface="Calibri"/>
              </a:rPr>
              <a:t>Squat for “No,” hop for “Yes.”  </a:t>
            </a:r>
          </a:p>
          <a:p>
            <a:pPr marL="171450" lvl="0" indent="-171450">
              <a:buFont typeface="Arial" panose="020B0604020202020204" pitchFamily="34" charset="0"/>
              <a:buChar char="•"/>
            </a:pPr>
            <a:r>
              <a:rPr lang="en-US" sz="1200" i="1" dirty="0">
                <a:sym typeface="Calibri"/>
              </a:rPr>
              <a:t>Are you energetic? </a:t>
            </a:r>
          </a:p>
          <a:p>
            <a:pPr marL="171450" lvl="0" indent="-171450">
              <a:buFont typeface="Arial" panose="020B0604020202020204" pitchFamily="34" charset="0"/>
              <a:buChar char="•"/>
            </a:pPr>
            <a:r>
              <a:rPr lang="en-US" sz="1200" i="1" dirty="0">
                <a:sym typeface="Calibri"/>
              </a:rPr>
              <a:t>Are you hungry? </a:t>
            </a:r>
          </a:p>
          <a:p>
            <a:pPr marL="171450" lvl="0" indent="-171450">
              <a:buFont typeface="Arial" panose="020B0604020202020204" pitchFamily="34" charset="0"/>
              <a:buChar char="•"/>
            </a:pPr>
            <a:r>
              <a:rPr lang="en-US" sz="1200" i="1" dirty="0">
                <a:sym typeface="Calibri"/>
              </a:rPr>
              <a:t>Is your body telling your it’s ready to move?</a:t>
            </a:r>
          </a:p>
          <a:p>
            <a:pPr marL="171450" lvl="0" indent="-171450">
              <a:buFont typeface="Arial" panose="020B0604020202020204" pitchFamily="34" charset="0"/>
              <a:buChar char="•"/>
            </a:pPr>
            <a:r>
              <a:rPr lang="en-US" sz="1200" i="1" dirty="0"/>
              <a:t>Are you thirsty? </a:t>
            </a:r>
            <a:endParaRPr lang="en-US" sz="1200" i="1" dirty="0">
              <a:sym typeface="Calibri"/>
            </a:endParaRPr>
          </a:p>
          <a:p>
            <a:pPr marL="171450" lvl="0" indent="-171450">
              <a:buFont typeface="Arial" panose="020B0604020202020204" pitchFamily="34" charset="0"/>
              <a:buChar char="•"/>
            </a:pPr>
            <a:r>
              <a:rPr lang="en-US" sz="1200" i="1" dirty="0">
                <a:sym typeface="Calibri"/>
              </a:rPr>
              <a:t>Are you tired? </a:t>
            </a:r>
          </a:p>
        </p:txBody>
      </p:sp>
      <p:sp>
        <p:nvSpPr>
          <p:cNvPr id="9" name="Slide Image Placeholder 8">
            <a:extLst>
              <a:ext uri="{FF2B5EF4-FFF2-40B4-BE49-F238E27FC236}">
                <a16:creationId xmlns:a16="http://schemas.microsoft.com/office/drawing/2014/main" id="{A08B34F8-D809-95B7-8FEE-B0E459BE53C3}"/>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In the last three lessons, we learned the importance of food and movement as fuel for our bodies and brains to keep us healthy and strong so we can have fun and do all the things we love like explore, play, learn, help our community and hug our friends and family. Just as important as movement and food is something that we all do without thinking about…. rest! Rest is a key ingredient for looking after our physical and mental health. In this module, we learn more about sleep, rest, and ways to incorporate everything we’ve learned so far. </a:t>
            </a:r>
          </a:p>
          <a:p>
            <a:endParaRPr lang="en-US" dirty="0"/>
          </a:p>
          <a:p>
            <a:r>
              <a:rPr lang="en-US" i="1" dirty="0"/>
              <a:t>We will be learning about physical health: how to take care of our body through movement, food, and sleep. We’ll learn to understand our bodies’ signals and having fun together while we do this! Today we are going to start by talking about movement and physical literacy.</a:t>
            </a:r>
          </a:p>
          <a:p>
            <a:r>
              <a:rPr lang="en-US" i="1" dirty="0"/>
              <a:t>Some other actions that build physical health: oral hygiene, hand washing, getting your eyes checked by an eye doctor, and getting regular immunizations. </a:t>
            </a:r>
          </a:p>
          <a:p>
            <a:pPr lvl="0"/>
            <a:endParaRPr lang="en-US" dirty="0"/>
          </a:p>
        </p:txBody>
      </p:sp>
      <p:sp>
        <p:nvSpPr>
          <p:cNvPr id="9" name="Slide Image Placeholder 8">
            <a:extLst>
              <a:ext uri="{FF2B5EF4-FFF2-40B4-BE49-F238E27FC236}">
                <a16:creationId xmlns:a16="http://schemas.microsoft.com/office/drawing/2014/main" id="{C5099CD9-B14C-0EA9-C708-F50F149A16CF}"/>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3600" b="0" i="0" dirty="0">
                <a:solidFill>
                  <a:srgbClr val="4D5156"/>
                </a:solidFill>
                <a:effectLst/>
                <a:latin typeface="Google Sans"/>
              </a:rPr>
              <a:t>Rest is </a:t>
            </a:r>
            <a:r>
              <a:rPr lang="en-US" sz="3600" b="0" i="0" dirty="0">
                <a:solidFill>
                  <a:srgbClr val="040C28"/>
                </a:solidFill>
                <a:effectLst/>
                <a:latin typeface="Google Sans"/>
              </a:rPr>
              <a:t>any behavior aimed at increasing physical or mental well-being</a:t>
            </a:r>
            <a:r>
              <a:rPr lang="en-US" sz="3600" b="0" i="0" dirty="0">
                <a:solidFill>
                  <a:srgbClr val="4D5156"/>
                </a:solidFill>
                <a:effectLst/>
                <a:latin typeface="Google Sans"/>
              </a:rPr>
              <a:t>. It can be active, such as doing some yoga or stretching, or passive, such as taking 10 minutes to sit down and breathe deeply, or read a book. </a:t>
            </a:r>
            <a:r>
              <a:rPr lang="en-US" sz="8000" b="0" i="0" dirty="0">
                <a:solidFill>
                  <a:srgbClr val="040C28"/>
                </a:solidFill>
                <a:effectLst/>
                <a:latin typeface="Google Sans"/>
              </a:rPr>
              <a:t>To some people rest means sleeping or just sitting down and 'doing nothing'.</a:t>
            </a:r>
            <a:r>
              <a:rPr lang="en-US" sz="8000" b="0" i="0" dirty="0">
                <a:solidFill>
                  <a:srgbClr val="4D5156"/>
                </a:solidFill>
                <a:effectLst/>
                <a:latin typeface="Google Sans"/>
              </a:rPr>
              <a:t> </a:t>
            </a:r>
            <a:r>
              <a:rPr lang="en-US" sz="8000" b="0" i="0" dirty="0">
                <a:solidFill>
                  <a:srgbClr val="040C28"/>
                </a:solidFill>
                <a:effectLst/>
                <a:latin typeface="Google Sans"/>
              </a:rPr>
              <a:t>To others, rest means being able to relax</a:t>
            </a:r>
            <a:r>
              <a:rPr lang="en-US" sz="8000" b="0" i="0" dirty="0">
                <a:solidFill>
                  <a:srgbClr val="4D5156"/>
                </a:solidFill>
                <a:effectLst/>
                <a:latin typeface="Google Sans"/>
              </a:rPr>
              <a:t>. </a:t>
            </a:r>
            <a:r>
              <a:rPr lang="en-US" sz="3600" b="0" i="0" dirty="0">
                <a:solidFill>
                  <a:srgbClr val="4D5156"/>
                </a:solidFill>
                <a:effectLst/>
                <a:latin typeface="Google Sans"/>
              </a:rPr>
              <a:t>Regardless of how you choose to rest, it is an important part of helping you recover and recharge from physical and mental effort.</a:t>
            </a:r>
            <a:endParaRPr lang="en-US" sz="1200" i="1" dirty="0">
              <a:sym typeface="Calibri"/>
            </a:endParaRPr>
          </a:p>
          <a:p>
            <a:pPr lvl="0"/>
            <a:endParaRPr lang="en-US" sz="1200" i="1" dirty="0">
              <a:sym typeface="Calibri"/>
            </a:endParaRPr>
          </a:p>
          <a:p>
            <a:pPr lvl="0"/>
            <a:r>
              <a:rPr lang="en-US" sz="1200" i="1" dirty="0">
                <a:sym typeface="Calibri"/>
              </a:rPr>
              <a:t>There are many kinds of rest… </a:t>
            </a:r>
          </a:p>
          <a:p>
            <a:pPr lvl="0"/>
            <a:r>
              <a:rPr lang="en-US" sz="1200" i="1" dirty="0">
                <a:sym typeface="Calibri"/>
              </a:rPr>
              <a:t>physical rest </a:t>
            </a:r>
          </a:p>
          <a:p>
            <a:pPr lvl="0"/>
            <a:r>
              <a:rPr lang="en-US" sz="1200" i="1" dirty="0">
                <a:sym typeface="Calibri"/>
              </a:rPr>
              <a:t>mental rest </a:t>
            </a:r>
          </a:p>
          <a:p>
            <a:pPr lvl="0"/>
            <a:r>
              <a:rPr lang="en-US" sz="1200" i="1" dirty="0">
                <a:sym typeface="Calibri"/>
              </a:rPr>
              <a:t>social rest </a:t>
            </a:r>
          </a:p>
          <a:p>
            <a:pPr lvl="0"/>
            <a:r>
              <a:rPr lang="en-US" sz="1200" i="1" dirty="0">
                <a:sym typeface="Calibri"/>
              </a:rPr>
              <a:t>sensory rest</a:t>
            </a:r>
          </a:p>
          <a:p>
            <a:pPr lvl="0"/>
            <a:endParaRPr lang="en-US" sz="1200" i="1" dirty="0">
              <a:sym typeface="Calibri"/>
            </a:endParaRPr>
          </a:p>
          <a:p>
            <a:pPr lvl="0"/>
            <a:r>
              <a:rPr lang="en-US" sz="1200" i="1" dirty="0">
                <a:sym typeface="Calibri"/>
              </a:rPr>
              <a:t>Why is rest important? </a:t>
            </a:r>
          </a:p>
          <a:p>
            <a:pPr lvl="0"/>
            <a:r>
              <a:rPr lang="en-US" sz="1200" i="1" dirty="0">
                <a:sym typeface="Calibri"/>
              </a:rPr>
              <a:t>Taking time to rest reduces stress, boosts creativity, helps us get things done, and helps us make decisions. Rest is purposeful time we build into our day, and can happen during activities like: mindfulness, taking deep breaths, reading a book, moving our body- especially mindful activities like yoga or stretching, taking a break from screens, and sleep. </a:t>
            </a:r>
          </a:p>
          <a:p>
            <a:pPr lvl="0"/>
            <a:endParaRPr lang="en-US" dirty="0"/>
          </a:p>
        </p:txBody>
      </p:sp>
      <p:sp>
        <p:nvSpPr>
          <p:cNvPr id="9" name="Slide Image Placeholder 8">
            <a:extLst>
              <a:ext uri="{FF2B5EF4-FFF2-40B4-BE49-F238E27FC236}">
                <a16:creationId xmlns:a16="http://schemas.microsoft.com/office/drawing/2014/main" id="{95A6F285-3AD8-69CF-6B91-AF3A1E062A1A}"/>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b="1" dirty="0">
                <a:sym typeface="Calibri"/>
              </a:rPr>
              <a:t>Ask the Class: </a:t>
            </a:r>
            <a:r>
              <a:rPr lang="en-US" sz="1200" i="1" dirty="0">
                <a:sym typeface="Calibri"/>
              </a:rPr>
              <a:t>What is the difference between rest and sleep?</a:t>
            </a:r>
          </a:p>
          <a:p>
            <a:pPr lvl="0"/>
            <a:endParaRPr lang="en-US" sz="1200" dirty="0"/>
          </a:p>
          <a:p>
            <a:pPr lvl="0"/>
            <a:r>
              <a:rPr lang="en-US" sz="1200" i="1" dirty="0">
                <a:sym typeface="Calibri"/>
              </a:rPr>
              <a:t>SLEEP IS A TYPE OF REST  - Do you remember when we learned about the 24hr Movement guidelines? - Sleep is the time when our body and brain rest and recover from the activities of the day.</a:t>
            </a:r>
          </a:p>
          <a:p>
            <a:pPr lvl="0"/>
            <a:endParaRPr lang="en-US" sz="1200" i="1" dirty="0">
              <a:sym typeface="Calibri"/>
            </a:endParaRPr>
          </a:p>
          <a:p>
            <a:pPr lvl="0"/>
            <a:r>
              <a:rPr lang="en-US" sz="1200" i="1" dirty="0">
                <a:sym typeface="Calibri"/>
              </a:rPr>
              <a:t>How much sleep do we need? It depends on how old we are. For children like you, who are 5 to 13 years old, you need about 9-11 hours of sleep every night. That means, if you wake up at 7AM, you should be going to bed between 8 and 10pm. What time do you go to bed? </a:t>
            </a:r>
          </a:p>
          <a:p>
            <a:pPr lvl="0"/>
            <a:endParaRPr lang="en-US" sz="1200" dirty="0">
              <a:sym typeface="Calibri"/>
            </a:endParaRPr>
          </a:p>
          <a:p>
            <a:pPr lvl="0"/>
            <a:r>
              <a:rPr lang="en-US" sz="1200" b="1" dirty="0">
                <a:sym typeface="Calibri"/>
              </a:rPr>
              <a:t>Ask the Class: </a:t>
            </a:r>
            <a:r>
              <a:rPr lang="en-US" sz="1200" i="1" dirty="0">
                <a:sym typeface="Calibri"/>
              </a:rPr>
              <a:t>What happens when we don’t get enough sleep? </a:t>
            </a:r>
          </a:p>
          <a:p>
            <a:pPr lvl="0"/>
            <a:r>
              <a:rPr lang="en-US" sz="1200" i="1" dirty="0">
                <a:sym typeface="Calibri"/>
              </a:rPr>
              <a:t>We might feel tired, grumpy and stressed. Have trouble paying attention, remembering things, and solving problems. We might even get sick more often, or have headaches and stomach aches…. that doesn’t sound very fun, does it? </a:t>
            </a:r>
          </a:p>
          <a:p>
            <a:pPr lvl="0"/>
            <a:endParaRPr lang="en-US" sz="1200" dirty="0">
              <a:sym typeface="Calibri"/>
            </a:endParaRPr>
          </a:p>
          <a:p>
            <a:pPr lvl="0"/>
            <a:endParaRPr lang="en-US" dirty="0"/>
          </a:p>
        </p:txBody>
      </p:sp>
      <p:sp>
        <p:nvSpPr>
          <p:cNvPr id="9" name="Slide Image Placeholder 8">
            <a:extLst>
              <a:ext uri="{FF2B5EF4-FFF2-40B4-BE49-F238E27FC236}">
                <a16:creationId xmlns:a16="http://schemas.microsoft.com/office/drawing/2014/main" id="{FD5BCC9C-A76E-8F18-8E15-9A0BEB2F4762}"/>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t>Sleep is the time when our body and brain rest and recover from the activities of the day. When we sleep: we grow, we heal, we learn, and we feel good. Sleep helps us to be healthy, happy, and smart.</a:t>
            </a:r>
          </a:p>
          <a:p>
            <a:pPr lvl="0"/>
            <a:endParaRPr lang="en-US" dirty="0"/>
          </a:p>
        </p:txBody>
      </p:sp>
      <p:sp>
        <p:nvSpPr>
          <p:cNvPr id="9" name="Slide Image Placeholder 8">
            <a:extLst>
              <a:ext uri="{FF2B5EF4-FFF2-40B4-BE49-F238E27FC236}">
                <a16:creationId xmlns:a16="http://schemas.microsoft.com/office/drawing/2014/main" id="{85034240-458D-C366-D75F-01380F533814}"/>
              </a:ext>
            </a:extLst>
          </p:cNvPr>
          <p:cNvSpPr>
            <a:spLocks noGrp="1" noRot="1" noChangeAspect="1"/>
          </p:cNvSpPr>
          <p:nvPr>
            <p:ph type="sldImg"/>
          </p:nvPr>
        </p:nvSpPr>
        <p:spPr>
          <a:xfrm>
            <a:off x="2205038" y="136525"/>
            <a:ext cx="4470400" cy="2516188"/>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1" y="1420287"/>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78" indent="0" algn="ctr">
              <a:buNone/>
              <a:defRPr>
                <a:solidFill>
                  <a:schemeClr val="tx1">
                    <a:tint val="75000"/>
                  </a:schemeClr>
                </a:solidFill>
              </a:defRPr>
            </a:lvl3pPr>
            <a:lvl4pPr marL="914366" indent="0" algn="ctr">
              <a:buNone/>
              <a:defRPr>
                <a:solidFill>
                  <a:schemeClr val="tx1">
                    <a:tint val="75000"/>
                  </a:schemeClr>
                </a:solidFill>
              </a:defRPr>
            </a:lvl4pPr>
            <a:lvl5pPr marL="1219156" indent="0" algn="ctr">
              <a:buNone/>
              <a:defRPr>
                <a:solidFill>
                  <a:schemeClr val="tx1">
                    <a:tint val="75000"/>
                  </a:schemeClr>
                </a:solidFill>
              </a:defRPr>
            </a:lvl5pPr>
            <a:lvl6pPr marL="1523944" indent="0" algn="ctr">
              <a:buNone/>
              <a:defRPr>
                <a:solidFill>
                  <a:schemeClr val="tx1">
                    <a:tint val="75000"/>
                  </a:schemeClr>
                </a:solidFill>
              </a:defRPr>
            </a:lvl6pPr>
            <a:lvl7pPr marL="1828732" indent="0" algn="ctr">
              <a:buNone/>
              <a:defRPr>
                <a:solidFill>
                  <a:schemeClr val="tx1">
                    <a:tint val="75000"/>
                  </a:schemeClr>
                </a:solidFill>
              </a:defRPr>
            </a:lvl7pPr>
            <a:lvl8pPr marL="2133519" indent="0" algn="ctr">
              <a:buNone/>
              <a:defRPr>
                <a:solidFill>
                  <a:schemeClr val="tx1">
                    <a:tint val="75000"/>
                  </a:schemeClr>
                </a:solidFill>
              </a:defRPr>
            </a:lvl8pPr>
            <a:lvl9pPr marL="243831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6459F-35D8-49E9-81F6-EB767572FC2D}"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36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B95EC-8B93-4000-86CC-3BA6C9F9F23E}"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22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8"/>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33">
                <a:solidFill>
                  <a:schemeClr val="tx1">
                    <a:tint val="75000"/>
                  </a:schemeClr>
                </a:solidFill>
              </a:defRPr>
            </a:lvl1pPr>
            <a:lvl2pPr marL="304791" indent="0">
              <a:buNone/>
              <a:defRPr sz="1201">
                <a:solidFill>
                  <a:schemeClr val="tx1">
                    <a:tint val="75000"/>
                  </a:schemeClr>
                </a:solidFill>
              </a:defRPr>
            </a:lvl2pPr>
            <a:lvl3pPr marL="609578" indent="0">
              <a:buNone/>
              <a:defRPr sz="1067">
                <a:solidFill>
                  <a:schemeClr val="tx1">
                    <a:tint val="75000"/>
                  </a:schemeClr>
                </a:solidFill>
              </a:defRPr>
            </a:lvl3pPr>
            <a:lvl4pPr marL="914366" indent="0">
              <a:buNone/>
              <a:defRPr sz="934">
                <a:solidFill>
                  <a:schemeClr val="tx1">
                    <a:tint val="75000"/>
                  </a:schemeClr>
                </a:solidFill>
              </a:defRPr>
            </a:lvl4pPr>
            <a:lvl5pPr marL="1219156" indent="0">
              <a:buNone/>
              <a:defRPr sz="934">
                <a:solidFill>
                  <a:schemeClr val="tx1">
                    <a:tint val="75000"/>
                  </a:schemeClr>
                </a:solidFill>
              </a:defRPr>
            </a:lvl5pPr>
            <a:lvl6pPr marL="1523944" indent="0">
              <a:buNone/>
              <a:defRPr sz="934">
                <a:solidFill>
                  <a:schemeClr val="tx1">
                    <a:tint val="75000"/>
                  </a:schemeClr>
                </a:solidFill>
              </a:defRPr>
            </a:lvl6pPr>
            <a:lvl7pPr marL="1828732" indent="0">
              <a:buNone/>
              <a:defRPr sz="934">
                <a:solidFill>
                  <a:schemeClr val="tx1">
                    <a:tint val="75000"/>
                  </a:schemeClr>
                </a:solidFill>
              </a:defRPr>
            </a:lvl7pPr>
            <a:lvl8pPr marL="2133519" indent="0">
              <a:buNone/>
              <a:defRPr sz="934">
                <a:solidFill>
                  <a:schemeClr val="tx1">
                    <a:tint val="75000"/>
                  </a:schemeClr>
                </a:solidFill>
              </a:defRPr>
            </a:lvl8pPr>
            <a:lvl9pPr marL="2438310" indent="0">
              <a:buNone/>
              <a:defRPr sz="9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D7DC6-E9AF-4850-A408-51093BB7CF77}"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9399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4" y="1066806"/>
            <a:ext cx="2692401" cy="3017309"/>
          </a:xfrm>
        </p:spPr>
        <p:txBody>
          <a:bodyPr/>
          <a:lstStyle>
            <a:lvl1pPr>
              <a:defRPr sz="1867"/>
            </a:lvl1pPr>
            <a:lvl2pPr>
              <a:defRPr sz="1599"/>
            </a:lvl2pPr>
            <a:lvl3pPr>
              <a:defRPr sz="1333"/>
            </a:lvl3pPr>
            <a:lvl4pPr>
              <a:defRPr sz="1201"/>
            </a:lvl4pPr>
            <a:lvl5pPr>
              <a:defRPr sz="1201"/>
            </a:lvl5pPr>
            <a:lvl6pPr>
              <a:defRPr sz="1201"/>
            </a:lvl6pPr>
            <a:lvl7pPr>
              <a:defRPr sz="1201"/>
            </a:lvl7pPr>
            <a:lvl8pPr>
              <a:defRPr sz="1201"/>
            </a:lvl8pPr>
            <a:lvl9pPr>
              <a:defRPr sz="12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3" y="1066806"/>
            <a:ext cx="2692401" cy="3017309"/>
          </a:xfrm>
        </p:spPr>
        <p:txBody>
          <a:bodyPr/>
          <a:lstStyle>
            <a:lvl1pPr>
              <a:defRPr sz="1867"/>
            </a:lvl1pPr>
            <a:lvl2pPr>
              <a:defRPr sz="1599"/>
            </a:lvl2pPr>
            <a:lvl3pPr>
              <a:defRPr sz="1333"/>
            </a:lvl3pPr>
            <a:lvl4pPr>
              <a:defRPr sz="1201"/>
            </a:lvl4pPr>
            <a:lvl5pPr>
              <a:defRPr sz="1201"/>
            </a:lvl5pPr>
            <a:lvl6pPr>
              <a:defRPr sz="1201"/>
            </a:lvl6pPr>
            <a:lvl7pPr>
              <a:defRPr sz="1201"/>
            </a:lvl7pPr>
            <a:lvl8pPr>
              <a:defRPr sz="1201"/>
            </a:lvl8pPr>
            <a:lvl9pPr>
              <a:defRPr sz="12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708E36-1A78-43AE-BCD2-790FF2989C68}"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7652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2" y="1023409"/>
            <a:ext cx="2693459" cy="426508"/>
          </a:xfrm>
        </p:spPr>
        <p:txBody>
          <a:bodyPr anchor="b"/>
          <a:lstStyle>
            <a:lvl1pPr marL="0" indent="0">
              <a:buNone/>
              <a:defRPr sz="1599" b="1"/>
            </a:lvl1pPr>
            <a:lvl2pPr marL="304791" indent="0">
              <a:buNone/>
              <a:defRPr sz="1333" b="1"/>
            </a:lvl2pPr>
            <a:lvl3pPr marL="609578" indent="0">
              <a:buNone/>
              <a:defRPr sz="1201" b="1"/>
            </a:lvl3pPr>
            <a:lvl4pPr marL="914366" indent="0">
              <a:buNone/>
              <a:defRPr sz="1067" b="1"/>
            </a:lvl4pPr>
            <a:lvl5pPr marL="1219156" indent="0">
              <a:buNone/>
              <a:defRPr sz="1067" b="1"/>
            </a:lvl5pPr>
            <a:lvl6pPr marL="1523944" indent="0">
              <a:buNone/>
              <a:defRPr sz="1067" b="1"/>
            </a:lvl6pPr>
            <a:lvl7pPr marL="1828732" indent="0">
              <a:buNone/>
              <a:defRPr sz="1067" b="1"/>
            </a:lvl7pPr>
            <a:lvl8pPr marL="2133519" indent="0">
              <a:buNone/>
              <a:defRPr sz="1067" b="1"/>
            </a:lvl8pPr>
            <a:lvl9pPr marL="2438310"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2" y="1449917"/>
            <a:ext cx="2693459" cy="2634192"/>
          </a:xfrm>
        </p:spPr>
        <p:txBody>
          <a:bodyPr/>
          <a:lstStyle>
            <a:lvl1pPr>
              <a:defRPr sz="1599"/>
            </a:lvl1pPr>
            <a:lvl2pPr>
              <a:defRPr sz="1333"/>
            </a:lvl2pPr>
            <a:lvl3pPr>
              <a:defRPr sz="1201"/>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7" y="1023409"/>
            <a:ext cx="2694517" cy="426508"/>
          </a:xfrm>
        </p:spPr>
        <p:txBody>
          <a:bodyPr anchor="b"/>
          <a:lstStyle>
            <a:lvl1pPr marL="0" indent="0">
              <a:buNone/>
              <a:defRPr sz="1599" b="1"/>
            </a:lvl1pPr>
            <a:lvl2pPr marL="304791" indent="0">
              <a:buNone/>
              <a:defRPr sz="1333" b="1"/>
            </a:lvl2pPr>
            <a:lvl3pPr marL="609578" indent="0">
              <a:buNone/>
              <a:defRPr sz="1201" b="1"/>
            </a:lvl3pPr>
            <a:lvl4pPr marL="914366" indent="0">
              <a:buNone/>
              <a:defRPr sz="1067" b="1"/>
            </a:lvl4pPr>
            <a:lvl5pPr marL="1219156" indent="0">
              <a:buNone/>
              <a:defRPr sz="1067" b="1"/>
            </a:lvl5pPr>
            <a:lvl6pPr marL="1523944" indent="0">
              <a:buNone/>
              <a:defRPr sz="1067" b="1"/>
            </a:lvl6pPr>
            <a:lvl7pPr marL="1828732" indent="0">
              <a:buNone/>
              <a:defRPr sz="1067" b="1"/>
            </a:lvl7pPr>
            <a:lvl8pPr marL="2133519" indent="0">
              <a:buNone/>
              <a:defRPr sz="1067" b="1"/>
            </a:lvl8pPr>
            <a:lvl9pPr marL="2438310"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7" y="1449917"/>
            <a:ext cx="2694517" cy="2634192"/>
          </a:xfrm>
        </p:spPr>
        <p:txBody>
          <a:bodyPr/>
          <a:lstStyle>
            <a:lvl1pPr>
              <a:defRPr sz="1599"/>
            </a:lvl1pPr>
            <a:lvl2pPr>
              <a:defRPr sz="1333"/>
            </a:lvl2pPr>
            <a:lvl3pPr>
              <a:defRPr sz="1201"/>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37EB64-45AF-4634-93D3-4D555881318B}" type="datetime1">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602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A8103-323D-426F-BE63-6B65AAB445AF}" type="datetime1">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053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1873C-D827-45C2-86C6-2BFE9EE66EC8}" type="datetime1">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713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7"/>
            <a:ext cx="3407834" cy="3902075"/>
          </a:xfrm>
        </p:spPr>
        <p:txBody>
          <a:bodyPr/>
          <a:lstStyle>
            <a:lvl1pPr>
              <a:defRPr sz="2134"/>
            </a:lvl1pPr>
            <a:lvl2pPr>
              <a:defRPr sz="1867"/>
            </a:lvl2pPr>
            <a:lvl3pPr>
              <a:defRPr sz="1599"/>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40"/>
            <a:ext cx="2005542" cy="3127375"/>
          </a:xfrm>
        </p:spPr>
        <p:txBody>
          <a:bodyPr/>
          <a:lstStyle>
            <a:lvl1pPr marL="0" indent="0">
              <a:buNone/>
              <a:defRPr sz="934"/>
            </a:lvl1pPr>
            <a:lvl2pPr marL="304791" indent="0">
              <a:buNone/>
              <a:defRPr sz="801"/>
            </a:lvl2pPr>
            <a:lvl3pPr marL="609578" indent="0">
              <a:buNone/>
              <a:defRPr sz="669"/>
            </a:lvl3pPr>
            <a:lvl4pPr marL="914366" indent="0">
              <a:buNone/>
              <a:defRPr sz="601"/>
            </a:lvl4pPr>
            <a:lvl5pPr marL="1219156" indent="0">
              <a:buNone/>
              <a:defRPr sz="601"/>
            </a:lvl5pPr>
            <a:lvl6pPr marL="1523944" indent="0">
              <a:buNone/>
              <a:defRPr sz="601"/>
            </a:lvl6pPr>
            <a:lvl7pPr marL="1828732" indent="0">
              <a:buNone/>
              <a:defRPr sz="601"/>
            </a:lvl7pPr>
            <a:lvl8pPr marL="2133519" indent="0">
              <a:buNone/>
              <a:defRPr sz="601"/>
            </a:lvl8pPr>
            <a:lvl9pPr marL="2438310" indent="0">
              <a:buNone/>
              <a:defRPr sz="601"/>
            </a:lvl9pPr>
          </a:lstStyle>
          <a:p>
            <a:pPr lvl="0"/>
            <a:r>
              <a:rPr lang="en-US"/>
              <a:t>Click to edit Master text styles</a:t>
            </a:r>
          </a:p>
        </p:txBody>
      </p:sp>
      <p:sp>
        <p:nvSpPr>
          <p:cNvPr id="5" name="Date Placeholder 4"/>
          <p:cNvSpPr>
            <a:spLocks noGrp="1"/>
          </p:cNvSpPr>
          <p:nvPr>
            <p:ph type="dt" sz="half" idx="10"/>
          </p:nvPr>
        </p:nvSpPr>
        <p:spPr/>
        <p:txBody>
          <a:bodyPr/>
          <a:lstStyle/>
          <a:p>
            <a:fld id="{9C7401D2-023E-4AD9-950C-806382C40B0A}"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2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4"/>
            </a:lvl1pPr>
            <a:lvl2pPr marL="304791" indent="0">
              <a:buNone/>
              <a:defRPr sz="1867"/>
            </a:lvl2pPr>
            <a:lvl3pPr marL="609578" indent="0">
              <a:buNone/>
              <a:defRPr sz="1599"/>
            </a:lvl3pPr>
            <a:lvl4pPr marL="914366" indent="0">
              <a:buNone/>
              <a:defRPr sz="1333"/>
            </a:lvl4pPr>
            <a:lvl5pPr marL="1219156" indent="0">
              <a:buNone/>
              <a:defRPr sz="1333"/>
            </a:lvl5pPr>
            <a:lvl6pPr marL="1523944" indent="0">
              <a:buNone/>
              <a:defRPr sz="1333"/>
            </a:lvl6pPr>
            <a:lvl7pPr marL="1828732" indent="0">
              <a:buNone/>
              <a:defRPr sz="1333"/>
            </a:lvl7pPr>
            <a:lvl8pPr marL="2133519" indent="0">
              <a:buNone/>
              <a:defRPr sz="1333"/>
            </a:lvl8pPr>
            <a:lvl9pPr marL="2438310"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4"/>
            </a:lvl1pPr>
            <a:lvl2pPr marL="304791" indent="0">
              <a:buNone/>
              <a:defRPr sz="801"/>
            </a:lvl2pPr>
            <a:lvl3pPr marL="609578" indent="0">
              <a:buNone/>
              <a:defRPr sz="669"/>
            </a:lvl3pPr>
            <a:lvl4pPr marL="914366" indent="0">
              <a:buNone/>
              <a:defRPr sz="601"/>
            </a:lvl4pPr>
            <a:lvl5pPr marL="1219156" indent="0">
              <a:buNone/>
              <a:defRPr sz="601"/>
            </a:lvl5pPr>
            <a:lvl6pPr marL="1523944" indent="0">
              <a:buNone/>
              <a:defRPr sz="601"/>
            </a:lvl6pPr>
            <a:lvl7pPr marL="1828732" indent="0">
              <a:buNone/>
              <a:defRPr sz="601"/>
            </a:lvl7pPr>
            <a:lvl8pPr marL="2133519" indent="0">
              <a:buNone/>
              <a:defRPr sz="601"/>
            </a:lvl8pPr>
            <a:lvl9pPr marL="2438310" indent="0">
              <a:buNone/>
              <a:defRPr sz="601"/>
            </a:lvl9pPr>
          </a:lstStyle>
          <a:p>
            <a:pPr lvl="0"/>
            <a:r>
              <a:rPr lang="en-US"/>
              <a:t>Click to edit Master text styles</a:t>
            </a:r>
          </a:p>
        </p:txBody>
      </p:sp>
      <p:sp>
        <p:nvSpPr>
          <p:cNvPr id="5" name="Date Placeholder 4"/>
          <p:cNvSpPr>
            <a:spLocks noGrp="1"/>
          </p:cNvSpPr>
          <p:nvPr>
            <p:ph type="dt" sz="half" idx="10"/>
          </p:nvPr>
        </p:nvSpPr>
        <p:spPr/>
        <p:txBody>
          <a:bodyPr/>
          <a:lstStyle/>
          <a:p>
            <a:fld id="{31BCADFD-A57E-486B-973E-317F0BA37698}" type="datetime1">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278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EB9F-064A-48CD-A1C4-567B51E8352A}"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567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3" y="183098"/>
            <a:ext cx="1371601"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3" y="183098"/>
            <a:ext cx="4013201"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BBE9E-DF8C-44BC-AE1E-C34A75752B1A}" type="datetime1">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0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6"/>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1"/>
            <a:ext cx="1422400" cy="243417"/>
          </a:xfrm>
          <a:prstGeom prst="rect">
            <a:avLst/>
          </a:prstGeom>
        </p:spPr>
        <p:txBody>
          <a:bodyPr vert="horz" lIns="91440" tIns="45720" rIns="91440" bIns="45720" rtlCol="0" anchor="ctr"/>
          <a:lstStyle>
            <a:lvl1pPr algn="l">
              <a:defRPr sz="801">
                <a:solidFill>
                  <a:schemeClr val="tx1">
                    <a:tint val="75000"/>
                  </a:schemeClr>
                </a:solidFill>
              </a:defRPr>
            </a:lvl1pPr>
          </a:lstStyle>
          <a:p>
            <a:fld id="{12CFC99B-2FE8-4007-BDA4-44CEEE9BAC66}" type="datetime1">
              <a:rPr lang="en-US" smtClean="0"/>
              <a:t>10/2/2024</a:t>
            </a:fld>
            <a:endParaRPr lang="en-US"/>
          </a:p>
        </p:txBody>
      </p:sp>
      <p:sp>
        <p:nvSpPr>
          <p:cNvPr id="5" name="Footer Placeholder 4"/>
          <p:cNvSpPr>
            <a:spLocks noGrp="1"/>
          </p:cNvSpPr>
          <p:nvPr>
            <p:ph type="ftr" sz="quarter" idx="3"/>
          </p:nvPr>
        </p:nvSpPr>
        <p:spPr>
          <a:xfrm>
            <a:off x="2082801" y="4237571"/>
            <a:ext cx="1930400" cy="243417"/>
          </a:xfrm>
          <a:prstGeom prst="rect">
            <a:avLst/>
          </a:prstGeom>
        </p:spPr>
        <p:txBody>
          <a:bodyPr vert="horz" lIns="91440" tIns="45720" rIns="91440" bIns="45720" rtlCol="0" anchor="ctr"/>
          <a:lstStyle>
            <a:lvl1pPr algn="ctr">
              <a:defRPr sz="80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71"/>
            <a:ext cx="1422400" cy="243417"/>
          </a:xfrm>
          <a:prstGeom prst="rect">
            <a:avLst/>
          </a:prstGeom>
        </p:spPr>
        <p:txBody>
          <a:bodyPr vert="horz" lIns="91440" tIns="45720" rIns="91440" bIns="45720" rtlCol="0" anchor="ctr"/>
          <a:lstStyle>
            <a:lvl1pPr algn="r">
              <a:defRPr sz="801">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1719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609578" rtl="0" eaLnBrk="1" latinLnBrk="0" hangingPunct="1">
        <a:spcBef>
          <a:spcPct val="0"/>
        </a:spcBef>
        <a:buNone/>
        <a:defRPr sz="2933" kern="1200">
          <a:solidFill>
            <a:schemeClr val="tx1"/>
          </a:solidFill>
          <a:latin typeface="+mj-lt"/>
          <a:ea typeface="+mj-ea"/>
          <a:cs typeface="+mj-cs"/>
        </a:defRPr>
      </a:lvl1pPr>
    </p:titleStyle>
    <p:bodyStyle>
      <a:lvl1pPr marL="228591" indent="-228591" algn="l" defTabSz="609578" rtl="0" eaLnBrk="1" latinLnBrk="0" hangingPunct="1">
        <a:spcBef>
          <a:spcPct val="20000"/>
        </a:spcBef>
        <a:buFont typeface="Arial" pitchFamily="34" charset="0"/>
        <a:buChar char="•"/>
        <a:defRPr sz="2134" kern="1200">
          <a:solidFill>
            <a:schemeClr val="tx1"/>
          </a:solidFill>
          <a:latin typeface="+mn-lt"/>
          <a:ea typeface="+mn-ea"/>
          <a:cs typeface="+mn-cs"/>
        </a:defRPr>
      </a:lvl1pPr>
      <a:lvl2pPr marL="495281" indent="-190494" algn="l" defTabSz="609578"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70" indent="-152395" algn="l" defTabSz="609578" rtl="0" eaLnBrk="1" latinLnBrk="0" hangingPunct="1">
        <a:spcBef>
          <a:spcPct val="20000"/>
        </a:spcBef>
        <a:buFont typeface="Arial" pitchFamily="34" charset="0"/>
        <a:buChar char="•"/>
        <a:defRPr sz="1599" kern="1200">
          <a:solidFill>
            <a:schemeClr val="tx1"/>
          </a:solidFill>
          <a:latin typeface="+mn-lt"/>
          <a:ea typeface="+mn-ea"/>
          <a:cs typeface="+mn-cs"/>
        </a:defRPr>
      </a:lvl3pPr>
      <a:lvl4pPr marL="1066761" indent="-152395" algn="l" defTabSz="609578"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48" indent="-152395" algn="l" defTabSz="609578"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36" indent="-152395" algn="l" defTabSz="609578"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26" indent="-152395" algn="l" defTabSz="609578"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15" indent="-152395" algn="l" defTabSz="609578"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02" indent="-152395" algn="l" defTabSz="609578"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78" rtl="0" eaLnBrk="1" latinLnBrk="0" hangingPunct="1">
        <a:defRPr sz="1201" kern="1200">
          <a:solidFill>
            <a:schemeClr val="tx1"/>
          </a:solidFill>
          <a:latin typeface="+mn-lt"/>
          <a:ea typeface="+mn-ea"/>
          <a:cs typeface="+mn-cs"/>
        </a:defRPr>
      </a:lvl1pPr>
      <a:lvl2pPr marL="304791" algn="l" defTabSz="609578" rtl="0" eaLnBrk="1" latinLnBrk="0" hangingPunct="1">
        <a:defRPr sz="1201" kern="1200">
          <a:solidFill>
            <a:schemeClr val="tx1"/>
          </a:solidFill>
          <a:latin typeface="+mn-lt"/>
          <a:ea typeface="+mn-ea"/>
          <a:cs typeface="+mn-cs"/>
        </a:defRPr>
      </a:lvl2pPr>
      <a:lvl3pPr marL="609578" algn="l" defTabSz="609578" rtl="0" eaLnBrk="1" latinLnBrk="0" hangingPunct="1">
        <a:defRPr sz="1201" kern="1200">
          <a:solidFill>
            <a:schemeClr val="tx1"/>
          </a:solidFill>
          <a:latin typeface="+mn-lt"/>
          <a:ea typeface="+mn-ea"/>
          <a:cs typeface="+mn-cs"/>
        </a:defRPr>
      </a:lvl3pPr>
      <a:lvl4pPr marL="914366" algn="l" defTabSz="609578" rtl="0" eaLnBrk="1" latinLnBrk="0" hangingPunct="1">
        <a:defRPr sz="1201" kern="1200">
          <a:solidFill>
            <a:schemeClr val="tx1"/>
          </a:solidFill>
          <a:latin typeface="+mn-lt"/>
          <a:ea typeface="+mn-ea"/>
          <a:cs typeface="+mn-cs"/>
        </a:defRPr>
      </a:lvl4pPr>
      <a:lvl5pPr marL="1219156" algn="l" defTabSz="609578" rtl="0" eaLnBrk="1" latinLnBrk="0" hangingPunct="1">
        <a:defRPr sz="1201" kern="1200">
          <a:solidFill>
            <a:schemeClr val="tx1"/>
          </a:solidFill>
          <a:latin typeface="+mn-lt"/>
          <a:ea typeface="+mn-ea"/>
          <a:cs typeface="+mn-cs"/>
        </a:defRPr>
      </a:lvl5pPr>
      <a:lvl6pPr marL="1523944" algn="l" defTabSz="609578" rtl="0" eaLnBrk="1" latinLnBrk="0" hangingPunct="1">
        <a:defRPr sz="1201" kern="1200">
          <a:solidFill>
            <a:schemeClr val="tx1"/>
          </a:solidFill>
          <a:latin typeface="+mn-lt"/>
          <a:ea typeface="+mn-ea"/>
          <a:cs typeface="+mn-cs"/>
        </a:defRPr>
      </a:lvl6pPr>
      <a:lvl7pPr marL="1828732" algn="l" defTabSz="609578" rtl="0" eaLnBrk="1" latinLnBrk="0" hangingPunct="1">
        <a:defRPr sz="1201" kern="1200">
          <a:solidFill>
            <a:schemeClr val="tx1"/>
          </a:solidFill>
          <a:latin typeface="+mn-lt"/>
          <a:ea typeface="+mn-ea"/>
          <a:cs typeface="+mn-cs"/>
        </a:defRPr>
      </a:lvl7pPr>
      <a:lvl8pPr marL="2133519" algn="l" defTabSz="609578" rtl="0" eaLnBrk="1" latinLnBrk="0" hangingPunct="1">
        <a:defRPr sz="1201" kern="1200">
          <a:solidFill>
            <a:schemeClr val="tx1"/>
          </a:solidFill>
          <a:latin typeface="+mn-lt"/>
          <a:ea typeface="+mn-ea"/>
          <a:cs typeface="+mn-cs"/>
        </a:defRPr>
      </a:lvl8pPr>
      <a:lvl9pPr marL="2438310" algn="l" defTabSz="609578" rtl="0" eaLnBrk="1" latinLnBrk="0" hangingPunct="1">
        <a:defRPr sz="12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hyperlink" Target="https://youtu.be/_aAmaCeq9v4" TargetMode="External"/><Relationship Id="rId3" Type="http://schemas.openxmlformats.org/officeDocument/2006/relationships/image" Target="../media/image1.jpeg"/><Relationship Id="rId7" Type="http://schemas.openxmlformats.org/officeDocument/2006/relationships/image" Target="../media/image72.svg"/><Relationship Id="rId12" Type="http://schemas.openxmlformats.org/officeDocument/2006/relationships/hyperlink" Target="https://www.youtube.com/watch?v=_aAmaCeq9v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_aAmaCeq9v4?feature=oembed" TargetMode="External"/><Relationship Id="rId5" Type="http://schemas.openxmlformats.org/officeDocument/2006/relationships/image" Target="../media/image78.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8.jpeg"/><Relationship Id="rId7" Type="http://schemas.openxmlformats.org/officeDocument/2006/relationships/image" Target="../media/image82.svg"/><Relationship Id="rId12" Type="http://schemas.openxmlformats.org/officeDocument/2006/relationships/image" Target="../media/image8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svg"/><Relationship Id="rId10" Type="http://schemas.openxmlformats.org/officeDocument/2006/relationships/image" Target="../media/image85.svg"/><Relationship Id="rId4" Type="http://schemas.openxmlformats.org/officeDocument/2006/relationships/image" Target="../media/image79.png"/><Relationship Id="rId9" Type="http://schemas.openxmlformats.org/officeDocument/2006/relationships/image" Target="../media/image84.png"/></Relationships>
</file>

<file path=ppt/slides/_rels/slide1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5.svg"/><Relationship Id="rId3" Type="http://schemas.openxmlformats.org/officeDocument/2006/relationships/image" Target="../media/image18.jpeg"/><Relationship Id="rId7" Type="http://schemas.openxmlformats.org/officeDocument/2006/relationships/image" Target="../media/image91.svg"/><Relationship Id="rId12"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s>
</file>

<file path=ppt/slides/_rels/slide1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3" Type="http://schemas.openxmlformats.org/officeDocument/2006/relationships/image" Target="../media/image1.jpeg"/><Relationship Id="rId7" Type="http://schemas.openxmlformats.org/officeDocument/2006/relationships/image" Target="../media/image97.svg"/><Relationship Id="rId12" Type="http://schemas.openxmlformats.org/officeDocument/2006/relationships/image" Target="../media/image102.png"/><Relationship Id="rId17" Type="http://schemas.openxmlformats.org/officeDocument/2006/relationships/image" Target="../media/image4.png"/><Relationship Id="rId2" Type="http://schemas.openxmlformats.org/officeDocument/2006/relationships/notesSlide" Target="../notesSlides/notesSlide14.xml"/><Relationship Id="rId16" Type="http://schemas.openxmlformats.org/officeDocument/2006/relationships/image" Target="../media/image106.sv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sv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8.png"/><Relationship Id="rId9" Type="http://schemas.openxmlformats.org/officeDocument/2006/relationships/image" Target="../media/image99.svg"/><Relationship Id="rId14" Type="http://schemas.openxmlformats.org/officeDocument/2006/relationships/image" Target="../media/image104.png"/></Relationships>
</file>

<file path=ppt/slides/_rels/slide1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svg"/><Relationship Id="rId3" Type="http://schemas.openxmlformats.org/officeDocument/2006/relationships/image" Target="../media/image1.jpeg"/><Relationship Id="rId7" Type="http://schemas.openxmlformats.org/officeDocument/2006/relationships/image" Target="../media/image110.svg"/><Relationship Id="rId12" Type="http://schemas.openxmlformats.org/officeDocument/2006/relationships/image" Target="../media/image115.svg"/><Relationship Id="rId17" Type="http://schemas.openxmlformats.org/officeDocument/2006/relationships/image" Target="../media/image120.png"/><Relationship Id="rId2" Type="http://schemas.openxmlformats.org/officeDocument/2006/relationships/notesSlide" Target="../notesSlides/notesSlide15.xml"/><Relationship Id="rId16" Type="http://schemas.openxmlformats.org/officeDocument/2006/relationships/image" Target="../media/image119.sv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sv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sv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2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21" Type="http://schemas.openxmlformats.org/officeDocument/2006/relationships/image" Target="../media/image40.png"/><Relationship Id="rId34" Type="http://schemas.openxmlformats.org/officeDocument/2006/relationships/image" Target="../media/image51.png"/><Relationship Id="rId7" Type="http://schemas.openxmlformats.org/officeDocument/2006/relationships/image" Target="../media/image27.sv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0.svg"/><Relationship Id="rId2" Type="http://schemas.openxmlformats.org/officeDocument/2006/relationships/notesSlide" Target="../notesSlides/notesSlide17.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49.png"/><Relationship Id="rId37" Type="http://schemas.openxmlformats.org/officeDocument/2006/relationships/image" Target="../media/image54.svg"/><Relationship Id="rId5" Type="http://schemas.openxmlformats.org/officeDocument/2006/relationships/image" Target="../media/image25.sv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22.png"/><Relationship Id="rId36" Type="http://schemas.openxmlformats.org/officeDocument/2006/relationships/image" Target="../media/image53.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48.sv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7.png"/><Relationship Id="rId35" Type="http://schemas.openxmlformats.org/officeDocument/2006/relationships/image" Target="../media/image52.svg"/><Relationship Id="rId8" Type="http://schemas.openxmlformats.org/officeDocument/2006/relationships/image" Target="../media/image21.png"/><Relationship Id="rId3" Type="http://schemas.openxmlformats.org/officeDocument/2006/relationships/image" Target="../media/image1.jpeg"/></Relationships>
</file>

<file path=ppt/slides/_rels/slide18.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jpeg"/><Relationship Id="rId7"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20.svg"/><Relationship Id="rId10" Type="http://schemas.openxmlformats.org/officeDocument/2006/relationships/image" Target="../media/image128.png"/><Relationship Id="rId4" Type="http://schemas.openxmlformats.org/officeDocument/2006/relationships/image" Target="../media/image19.png"/><Relationship Id="rId9" Type="http://schemas.openxmlformats.org/officeDocument/2006/relationships/image" Target="../media/image127.png"/></Relationships>
</file>

<file path=ppt/slides/_rels/slide1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jpeg"/><Relationship Id="rId7" Type="http://schemas.openxmlformats.org/officeDocument/2006/relationships/image" Target="../media/image1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21" Type="http://schemas.openxmlformats.org/officeDocument/2006/relationships/image" Target="../media/image40.png"/><Relationship Id="rId34" Type="http://schemas.openxmlformats.org/officeDocument/2006/relationships/image" Target="../media/image51.png"/><Relationship Id="rId7" Type="http://schemas.openxmlformats.org/officeDocument/2006/relationships/image" Target="../media/image27.sv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0.svg"/><Relationship Id="rId2" Type="http://schemas.openxmlformats.org/officeDocument/2006/relationships/notesSlide" Target="../notesSlides/notesSlide6.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49.png"/><Relationship Id="rId37" Type="http://schemas.openxmlformats.org/officeDocument/2006/relationships/image" Target="../media/image54.svg"/><Relationship Id="rId5" Type="http://schemas.openxmlformats.org/officeDocument/2006/relationships/image" Target="../media/image25.sv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22.png"/><Relationship Id="rId36" Type="http://schemas.openxmlformats.org/officeDocument/2006/relationships/image" Target="../media/image53.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48.sv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7.png"/><Relationship Id="rId35" Type="http://schemas.openxmlformats.org/officeDocument/2006/relationships/image" Target="../media/image52.svg"/><Relationship Id="rId8" Type="http://schemas.openxmlformats.org/officeDocument/2006/relationships/image" Target="../media/image21.png"/><Relationship Id="rId3"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5.svg"/><Relationship Id="rId3" Type="http://schemas.openxmlformats.org/officeDocument/2006/relationships/image" Target="../media/image1.jpeg"/><Relationship Id="rId7" Type="http://schemas.openxmlformats.org/officeDocument/2006/relationships/image" Target="../media/image58.sv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43.svg"/><Relationship Id="rId5" Type="http://schemas.openxmlformats.org/officeDocument/2006/relationships/image" Target="../media/image56.svg"/><Relationship Id="rId10" Type="http://schemas.openxmlformats.org/officeDocument/2006/relationships/image" Target="../media/image42.png"/><Relationship Id="rId4" Type="http://schemas.openxmlformats.org/officeDocument/2006/relationships/image" Target="../media/image55.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jpeg"/><Relationship Id="rId7" Type="http://schemas.openxmlformats.org/officeDocument/2006/relationships/image" Target="../media/image6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858092" y="2560087"/>
            <a:ext cx="6203109" cy="3872855"/>
          </a:xfrm>
          <a:prstGeom prst="rect">
            <a:avLst/>
          </a:prstGeom>
        </p:spPr>
        <p:txBody>
          <a:bodyPr wrap="square" lIns="0" tIns="0" rIns="0" bIns="0" rtlCol="0" anchor="t">
            <a:spAutoFit/>
          </a:bodyPr>
          <a:lstStyle/>
          <a:p>
            <a:pPr>
              <a:lnSpc>
                <a:spcPts val="4050"/>
              </a:lnSpc>
            </a:pPr>
            <a:r>
              <a:rPr lang="en-US" sz="4100" dirty="0">
                <a:solidFill>
                  <a:srgbClr val="0078AE"/>
                </a:solidFill>
                <a:latin typeface="Funtastic"/>
              </a:rPr>
              <a:t>Rest and Reset</a:t>
            </a:r>
          </a:p>
          <a:p>
            <a:pPr>
              <a:lnSpc>
                <a:spcPts val="4050"/>
              </a:lnSpc>
            </a:pPr>
            <a:br>
              <a:rPr lang="en-US" sz="4800" dirty="0">
                <a:solidFill>
                  <a:srgbClr val="0078AE"/>
                </a:solidFill>
                <a:latin typeface="Funtastic"/>
              </a:rPr>
            </a:br>
            <a:endParaRPr lang="en-US" sz="4800" dirty="0">
              <a:solidFill>
                <a:srgbClr val="0078AE"/>
              </a:solidFill>
              <a:latin typeface="Funtastic"/>
            </a:endParaRPr>
          </a:p>
          <a:p>
            <a:pPr>
              <a:lnSpc>
                <a:spcPts val="4050"/>
              </a:lnSpc>
            </a:pPr>
            <a:r>
              <a:rPr lang="en-US" sz="4800" dirty="0">
                <a:solidFill>
                  <a:srgbClr val="0078AE"/>
                </a:solidFill>
                <a:latin typeface="Funtastic"/>
              </a:rPr>
              <a:t>Module #4</a:t>
            </a:r>
          </a:p>
          <a:p>
            <a:pPr>
              <a:lnSpc>
                <a:spcPts val="4557"/>
              </a:lnSpc>
            </a:pPr>
            <a:endParaRPr lang="en-US" sz="4650" dirty="0">
              <a:solidFill>
                <a:srgbClr val="0078AE"/>
              </a:solidFill>
              <a:latin typeface="Funtastic"/>
            </a:endParaRPr>
          </a:p>
          <a:p>
            <a:pPr>
              <a:lnSpc>
                <a:spcPts val="4557"/>
              </a:lnSpc>
            </a:pPr>
            <a:endParaRPr lang="en-US" sz="4650" dirty="0">
              <a:solidFill>
                <a:srgbClr val="0078AE"/>
              </a:solidFill>
              <a:latin typeface="Funtastic"/>
            </a:endParaRPr>
          </a:p>
          <a:p>
            <a:pPr>
              <a:lnSpc>
                <a:spcPts val="4557"/>
              </a:lnSpc>
              <a:spcBef>
                <a:spcPct val="0"/>
              </a:spcBef>
            </a:pPr>
            <a:endParaRPr lang="en-US" sz="4650" dirty="0">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858091" y="1444710"/>
            <a:ext cx="5533280" cy="1192634"/>
          </a:xfrm>
          <a:prstGeom prst="rect">
            <a:avLst/>
          </a:prstGeom>
        </p:spPr>
        <p:txBody>
          <a:bodyPr lIns="0" tIns="0" rIns="0" bIns="0" rtlCol="0" anchor="t">
            <a:spAutoFit/>
          </a:bodyPr>
          <a:lstStyle/>
          <a:p>
            <a:pPr>
              <a:lnSpc>
                <a:spcPts val="3136"/>
              </a:lnSpc>
            </a:pPr>
            <a:r>
              <a:rPr lang="en-US" sz="3200" dirty="0">
                <a:solidFill>
                  <a:srgbClr val="0078AE"/>
                </a:solidFill>
                <a:latin typeface="Funtastic"/>
              </a:rPr>
              <a:t>School Health Promotion:</a:t>
            </a:r>
          </a:p>
          <a:p>
            <a:pPr>
              <a:lnSpc>
                <a:spcPts val="3136"/>
              </a:lnSpc>
            </a:pPr>
            <a:r>
              <a:rPr lang="en-US" sz="3200" dirty="0">
                <a:solidFill>
                  <a:srgbClr val="0078AE"/>
                </a:solidFill>
                <a:latin typeface="Funtastic"/>
              </a:rPr>
              <a:t>Physical Health</a:t>
            </a:r>
          </a:p>
          <a:p>
            <a:pPr>
              <a:lnSpc>
                <a:spcPts val="3136"/>
              </a:lnSpc>
              <a:spcBef>
                <a:spcPct val="0"/>
              </a:spcBef>
            </a:pPr>
            <a:endParaRPr lang="en-US" sz="3200" dirty="0">
              <a:solidFill>
                <a:srgbClr val="0078AE"/>
              </a:solidFill>
              <a:latin typeface="Funtastic"/>
            </a:endParaRPr>
          </a:p>
        </p:txBody>
      </p:sp>
      <p:sp>
        <p:nvSpPr>
          <p:cNvPr id="3" name="Freeform 18">
            <a:extLst>
              <a:ext uri="{FF2B5EF4-FFF2-40B4-BE49-F238E27FC236}">
                <a16:creationId xmlns:a16="http://schemas.microsoft.com/office/drawing/2014/main" id="{ADEE80FF-E18A-445B-A32B-68A94508FFA4}"/>
              </a:ext>
            </a:extLst>
          </p:cNvPr>
          <p:cNvSpPr/>
          <p:nvPr/>
        </p:nvSpPr>
        <p:spPr>
          <a:xfrm>
            <a:off x="8107553" y="5812544"/>
            <a:ext cx="3544743" cy="890124"/>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TextBox 9">
            <a:extLst>
              <a:ext uri="{FF2B5EF4-FFF2-40B4-BE49-F238E27FC236}">
                <a16:creationId xmlns:a16="http://schemas.microsoft.com/office/drawing/2014/main" id="{94FF067A-FF60-0D8E-54C3-EAE02B010B87}"/>
              </a:ext>
            </a:extLst>
          </p:cNvPr>
          <p:cNvSpPr txBox="1"/>
          <p:nvPr/>
        </p:nvSpPr>
        <p:spPr>
          <a:xfrm>
            <a:off x="6842395" y="177800"/>
            <a:ext cx="5181600" cy="5913927"/>
          </a:xfrm>
          <a:prstGeom prst="rect">
            <a:avLst/>
          </a:prstGeom>
        </p:spPr>
        <p:txBody>
          <a:bodyPr wrap="square" lIns="0" tIns="0" rIns="0" bIns="0" rtlCol="0" anchor="t">
            <a:spAutoFit/>
          </a:bodyPr>
          <a:lstStyle/>
          <a:p>
            <a:pPr marL="0" lvl="1" algn="ctr">
              <a:lnSpc>
                <a:spcPts val="2905"/>
              </a:lnSpc>
              <a:spcBef>
                <a:spcPct val="0"/>
              </a:spcBef>
            </a:pPr>
            <a:r>
              <a:rPr lang="en-US" sz="2400" spc="97" dirty="0">
                <a:solidFill>
                  <a:srgbClr val="545454"/>
                </a:solidFill>
                <a:latin typeface="Arimo Bold"/>
              </a:rPr>
              <a:t>A note on formatting:</a:t>
            </a:r>
          </a:p>
          <a:p>
            <a:pPr lvl="1" indent="-304815">
              <a:lnSpc>
                <a:spcPts val="2905"/>
              </a:lnSpc>
              <a:spcBef>
                <a:spcPct val="0"/>
              </a:spcBef>
              <a:buFont typeface="Arial" panose="020B0604020202020204" pitchFamily="34" charset="0"/>
              <a:buChar char="•"/>
            </a:pPr>
            <a:r>
              <a:rPr lang="en-CA" sz="2133" dirty="0">
                <a:solidFill>
                  <a:schemeClr val="dk1"/>
                </a:solidFill>
                <a:ea typeface="Calibri"/>
                <a:cs typeface="Calibri"/>
                <a:sym typeface="Calibri"/>
              </a:rPr>
              <a:t>Each slide comes with key speaking and instructional information for PHNs and teachers in the ‘presenter notes’ part of the </a:t>
            </a:r>
            <a:r>
              <a:rPr lang="en-CA" sz="2133" dirty="0" err="1">
                <a:solidFill>
                  <a:schemeClr val="dk1"/>
                </a:solidFill>
                <a:ea typeface="Calibri"/>
                <a:cs typeface="Calibri"/>
                <a:sym typeface="Calibri"/>
              </a:rPr>
              <a:t>powerpoint</a:t>
            </a:r>
            <a:r>
              <a:rPr lang="en-CA" sz="2133" dirty="0">
                <a:solidFill>
                  <a:schemeClr val="dk1"/>
                </a:solidFill>
                <a:ea typeface="Calibri"/>
                <a:cs typeface="Calibri"/>
                <a:sym typeface="Calibri"/>
              </a:rPr>
              <a:t>. </a:t>
            </a:r>
          </a:p>
          <a:p>
            <a:pPr lvl="1" indent="-304815">
              <a:lnSpc>
                <a:spcPts val="2905"/>
              </a:lnSpc>
              <a:spcBef>
                <a:spcPct val="0"/>
              </a:spcBef>
              <a:buFont typeface="Arial" panose="020B0604020202020204" pitchFamily="34" charset="0"/>
              <a:buChar char="•"/>
            </a:pPr>
            <a:r>
              <a:rPr lang="en-CA" sz="2133" dirty="0">
                <a:solidFill>
                  <a:schemeClr val="dk1"/>
                </a:solidFill>
                <a:ea typeface="Calibri"/>
                <a:cs typeface="Calibri"/>
                <a:sym typeface="Calibri"/>
              </a:rPr>
              <a:t>The font </a:t>
            </a:r>
            <a:r>
              <a:rPr lang="en-CA" sz="2133" i="1" dirty="0">
                <a:solidFill>
                  <a:schemeClr val="dk1"/>
                </a:solidFill>
                <a:ea typeface="Calibri"/>
                <a:cs typeface="Calibri"/>
                <a:sym typeface="Calibri"/>
              </a:rPr>
              <a:t>in italics </a:t>
            </a:r>
            <a:r>
              <a:rPr lang="en-CA" sz="2133" dirty="0">
                <a:solidFill>
                  <a:schemeClr val="dk1"/>
                </a:solidFill>
                <a:ea typeface="Calibri"/>
                <a:cs typeface="Calibri"/>
                <a:sym typeface="Calibri"/>
              </a:rPr>
              <a:t>is a script outline- suggestions of words you could say verbally on that slides. </a:t>
            </a:r>
          </a:p>
          <a:p>
            <a:pPr lvl="1" indent="-304815">
              <a:lnSpc>
                <a:spcPts val="2905"/>
              </a:lnSpc>
              <a:spcBef>
                <a:spcPct val="0"/>
              </a:spcBef>
              <a:buFont typeface="Arial" panose="020B0604020202020204" pitchFamily="34" charset="0"/>
              <a:buChar char="•"/>
            </a:pPr>
            <a:r>
              <a:rPr lang="en-CA" sz="2133" dirty="0">
                <a:solidFill>
                  <a:schemeClr val="dk1"/>
                </a:solidFill>
                <a:ea typeface="Calibri"/>
                <a:cs typeface="Calibri"/>
                <a:sym typeface="Calibri"/>
              </a:rPr>
              <a:t>The “</a:t>
            </a:r>
            <a:r>
              <a:rPr lang="en-CA" sz="2133" b="1" dirty="0">
                <a:solidFill>
                  <a:schemeClr val="dk1"/>
                </a:solidFill>
                <a:ea typeface="Calibri"/>
                <a:cs typeface="Calibri"/>
                <a:sym typeface="Calibri"/>
              </a:rPr>
              <a:t>Notes</a:t>
            </a:r>
            <a:r>
              <a:rPr lang="en-CA" sz="2133" dirty="0">
                <a:solidFill>
                  <a:schemeClr val="dk1"/>
                </a:solidFill>
                <a:ea typeface="Calibri"/>
                <a:cs typeface="Calibri"/>
                <a:sym typeface="Calibri"/>
              </a:rPr>
              <a:t>:” unitalicized sections include instructions and tips for the PHN and teacher that are not meant to be read out loud </a:t>
            </a:r>
          </a:p>
          <a:p>
            <a:pPr lvl="1" indent="-304815">
              <a:lnSpc>
                <a:spcPts val="2905"/>
              </a:lnSpc>
              <a:spcBef>
                <a:spcPct val="0"/>
              </a:spcBef>
              <a:buFont typeface="Arial" panose="020B0604020202020204" pitchFamily="34" charset="0"/>
              <a:buChar char="•"/>
            </a:pPr>
            <a:r>
              <a:rPr lang="en-CA" sz="2133" dirty="0">
                <a:solidFill>
                  <a:schemeClr val="dk1"/>
                </a:solidFill>
                <a:ea typeface="Calibri"/>
                <a:cs typeface="Calibri"/>
                <a:sym typeface="Calibri"/>
              </a:rPr>
              <a:t>Slide background is coloured accordingly: beige = lesson, blue = interactive activity, teal = optional</a:t>
            </a:r>
            <a:endParaRPr lang="en-US" sz="2133" dirty="0">
              <a:solidFill>
                <a:schemeClr val="dk1"/>
              </a:solidFill>
              <a:ea typeface="Calibri"/>
              <a:cs typeface="Calibri"/>
              <a:sym typeface="Calibri"/>
            </a:endParaRPr>
          </a:p>
          <a:p>
            <a:pPr marL="0" lvl="1">
              <a:lnSpc>
                <a:spcPts val="2905"/>
              </a:lnSpc>
              <a:spcBef>
                <a:spcPct val="0"/>
              </a:spcBef>
            </a:pPr>
            <a:r>
              <a:rPr lang="en-US" sz="1936" spc="97" dirty="0">
                <a:solidFill>
                  <a:srgbClr val="545454"/>
                </a:solidFill>
                <a:latin typeface="Arimo Bold"/>
              </a:rPr>
              <a:t> </a:t>
            </a:r>
          </a:p>
        </p:txBody>
      </p:sp>
      <p:sp>
        <p:nvSpPr>
          <p:cNvPr id="10" name="TextBox 19">
            <a:extLst>
              <a:ext uri="{FF2B5EF4-FFF2-40B4-BE49-F238E27FC236}">
                <a16:creationId xmlns:a16="http://schemas.microsoft.com/office/drawing/2014/main" id="{7005DC7E-10E9-7E89-BAFD-343E6346D591}"/>
              </a:ext>
            </a:extLst>
          </p:cNvPr>
          <p:cNvSpPr txBox="1"/>
          <p:nvPr/>
        </p:nvSpPr>
        <p:spPr>
          <a:xfrm>
            <a:off x="858090" y="562956"/>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a:cs typeface="Calibri"/>
              </a:rPr>
              <a:t>PILOT: September 2024</a:t>
            </a:r>
            <a:endParaRPr lang="en-US" sz="3200" b="1" dirty="0">
              <a:solidFill>
                <a:srgbClr val="FF0000"/>
              </a:solidFill>
              <a:latin typeface="Calibri"/>
              <a:cs typeface="Calibri"/>
            </a:endParaRPr>
          </a:p>
          <a:p>
            <a:pPr>
              <a:lnSpc>
                <a:spcPts val="4703"/>
              </a:lnSpc>
              <a:spcBef>
                <a:spcPct val="0"/>
              </a:spcBef>
            </a:pPr>
            <a:endParaRPr lang="en-US" sz="4800" dirty="0">
              <a:solidFill>
                <a:srgbClr val="0078AE"/>
              </a:solidFill>
              <a:latin typeface="Funtastic"/>
            </a:endParaRPr>
          </a:p>
        </p:txBody>
      </p:sp>
    </p:spTree>
    <p:extLst>
      <p:ext uri="{BB962C8B-B14F-4D97-AF65-F5344CB8AC3E}">
        <p14:creationId xmlns:p14="http://schemas.microsoft.com/office/powerpoint/2010/main" val="171225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9906000" y="1447800"/>
            <a:ext cx="2181811" cy="1388791"/>
          </a:xfrm>
          <a:custGeom>
            <a:avLst/>
            <a:gdLst/>
            <a:ahLst/>
            <a:cxnLst/>
            <a:rect l="l" t="t" r="r" b="b"/>
            <a:pathLst>
              <a:path w="2444422" h="1701929">
                <a:moveTo>
                  <a:pt x="0" y="0"/>
                </a:moveTo>
                <a:lnTo>
                  <a:pt x="2444423" y="0"/>
                </a:lnTo>
                <a:lnTo>
                  <a:pt x="2444423" y="1701929"/>
                </a:lnTo>
                <a:lnTo>
                  <a:pt x="0" y="1701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338291" y="4319724"/>
            <a:ext cx="2762657" cy="1090476"/>
            <a:chOff x="0" y="0"/>
            <a:chExt cx="1189399" cy="469480"/>
          </a:xfrm>
        </p:grpSpPr>
        <p:sp>
          <p:nvSpPr>
            <p:cNvPr id="5" name="Freeform 5"/>
            <p:cNvSpPr/>
            <p:nvPr/>
          </p:nvSpPr>
          <p:spPr>
            <a:xfrm>
              <a:off x="0" y="0"/>
              <a:ext cx="1189399" cy="469480"/>
            </a:xfrm>
            <a:custGeom>
              <a:avLst/>
              <a:gdLst/>
              <a:ahLst/>
              <a:cxnLst/>
              <a:rect l="l" t="t" r="r" b="b"/>
              <a:pathLst>
                <a:path w="1189399" h="469480">
                  <a:moveTo>
                    <a:pt x="95280" y="0"/>
                  </a:moveTo>
                  <a:lnTo>
                    <a:pt x="1094119" y="0"/>
                  </a:lnTo>
                  <a:cubicBezTo>
                    <a:pt x="1146740" y="0"/>
                    <a:pt x="1189399" y="42658"/>
                    <a:pt x="1189399" y="95280"/>
                  </a:cubicBezTo>
                  <a:lnTo>
                    <a:pt x="1189399" y="374200"/>
                  </a:lnTo>
                  <a:cubicBezTo>
                    <a:pt x="1189399" y="399470"/>
                    <a:pt x="1179360" y="423704"/>
                    <a:pt x="1161492" y="441573"/>
                  </a:cubicBezTo>
                  <a:cubicBezTo>
                    <a:pt x="1143624" y="459441"/>
                    <a:pt x="1119389" y="469480"/>
                    <a:pt x="1094119" y="469480"/>
                  </a:cubicBezTo>
                  <a:lnTo>
                    <a:pt x="95280" y="469480"/>
                  </a:lnTo>
                  <a:cubicBezTo>
                    <a:pt x="70010" y="469480"/>
                    <a:pt x="45775" y="459441"/>
                    <a:pt x="27907" y="441573"/>
                  </a:cubicBezTo>
                  <a:cubicBezTo>
                    <a:pt x="10038" y="423704"/>
                    <a:pt x="0" y="399470"/>
                    <a:pt x="0" y="374200"/>
                  </a:cubicBezTo>
                  <a:lnTo>
                    <a:pt x="0" y="95280"/>
                  </a:lnTo>
                  <a:cubicBezTo>
                    <a:pt x="0" y="70010"/>
                    <a:pt x="10038" y="45775"/>
                    <a:pt x="27907" y="27907"/>
                  </a:cubicBezTo>
                  <a:cubicBezTo>
                    <a:pt x="45775" y="10038"/>
                    <a:pt x="70010" y="0"/>
                    <a:pt x="95280" y="0"/>
                  </a:cubicBezTo>
                  <a:close/>
                </a:path>
              </a:pathLst>
            </a:custGeom>
            <a:solidFill>
              <a:srgbClr val="0078AE"/>
            </a:solidFill>
          </p:spPr>
        </p:sp>
        <p:sp>
          <p:nvSpPr>
            <p:cNvPr id="6" name="TextBox 6"/>
            <p:cNvSpPr txBox="1"/>
            <p:nvPr/>
          </p:nvSpPr>
          <p:spPr>
            <a:xfrm>
              <a:off x="0" y="-38100"/>
              <a:ext cx="1189399" cy="507580"/>
            </a:xfrm>
            <a:prstGeom prst="rect">
              <a:avLst/>
            </a:prstGeom>
          </p:spPr>
          <p:txBody>
            <a:bodyPr lIns="33867" tIns="33867" rIns="33867" bIns="33867" rtlCol="0" anchor="ctr"/>
            <a:lstStyle/>
            <a:p>
              <a:pPr algn="ctr">
                <a:lnSpc>
                  <a:spcPts val="1773"/>
                </a:lnSpc>
              </a:pPr>
              <a:endParaRPr sz="800"/>
            </a:p>
          </p:txBody>
        </p:sp>
      </p:grpSp>
      <p:grpSp>
        <p:nvGrpSpPr>
          <p:cNvPr id="7" name="Group 7"/>
          <p:cNvGrpSpPr/>
          <p:nvPr/>
        </p:nvGrpSpPr>
        <p:grpSpPr>
          <a:xfrm>
            <a:off x="5055513" y="4319724"/>
            <a:ext cx="2516602" cy="1090476"/>
            <a:chOff x="0" y="0"/>
            <a:chExt cx="1083466" cy="469480"/>
          </a:xfrm>
        </p:grpSpPr>
        <p:sp>
          <p:nvSpPr>
            <p:cNvPr id="8" name="Freeform 8"/>
            <p:cNvSpPr/>
            <p:nvPr/>
          </p:nvSpPr>
          <p:spPr>
            <a:xfrm>
              <a:off x="0" y="0"/>
              <a:ext cx="1083466" cy="469480"/>
            </a:xfrm>
            <a:custGeom>
              <a:avLst/>
              <a:gdLst/>
              <a:ahLst/>
              <a:cxnLst/>
              <a:rect l="l" t="t" r="r" b="b"/>
              <a:pathLst>
                <a:path w="1083466" h="469480">
                  <a:moveTo>
                    <a:pt x="104596" y="0"/>
                  </a:moveTo>
                  <a:lnTo>
                    <a:pt x="978870" y="0"/>
                  </a:lnTo>
                  <a:cubicBezTo>
                    <a:pt x="1006610" y="0"/>
                    <a:pt x="1033215" y="11020"/>
                    <a:pt x="1052830" y="30635"/>
                  </a:cubicBezTo>
                  <a:cubicBezTo>
                    <a:pt x="1072446" y="50251"/>
                    <a:pt x="1083466" y="76855"/>
                    <a:pt x="1083466" y="104596"/>
                  </a:cubicBezTo>
                  <a:lnTo>
                    <a:pt x="1083466" y="364884"/>
                  </a:lnTo>
                  <a:cubicBezTo>
                    <a:pt x="1083466" y="392625"/>
                    <a:pt x="1072446" y="419229"/>
                    <a:pt x="1052830" y="438844"/>
                  </a:cubicBezTo>
                  <a:cubicBezTo>
                    <a:pt x="1033215" y="458460"/>
                    <a:pt x="1006610" y="469480"/>
                    <a:pt x="978870" y="469480"/>
                  </a:cubicBezTo>
                  <a:lnTo>
                    <a:pt x="104596" y="469480"/>
                  </a:lnTo>
                  <a:cubicBezTo>
                    <a:pt x="76855" y="469480"/>
                    <a:pt x="50251" y="458460"/>
                    <a:pt x="30635" y="438844"/>
                  </a:cubicBezTo>
                  <a:cubicBezTo>
                    <a:pt x="11020" y="419229"/>
                    <a:pt x="0" y="392625"/>
                    <a:pt x="0" y="364884"/>
                  </a:cubicBezTo>
                  <a:lnTo>
                    <a:pt x="0" y="104596"/>
                  </a:lnTo>
                  <a:cubicBezTo>
                    <a:pt x="0" y="76855"/>
                    <a:pt x="11020" y="50251"/>
                    <a:pt x="30635" y="30635"/>
                  </a:cubicBezTo>
                  <a:cubicBezTo>
                    <a:pt x="50251" y="11020"/>
                    <a:pt x="76855" y="0"/>
                    <a:pt x="104596" y="0"/>
                  </a:cubicBezTo>
                  <a:close/>
                </a:path>
              </a:pathLst>
            </a:custGeom>
            <a:solidFill>
              <a:srgbClr val="0078AE"/>
            </a:solidFill>
          </p:spPr>
        </p:sp>
        <p:sp>
          <p:nvSpPr>
            <p:cNvPr id="9" name="TextBox 9"/>
            <p:cNvSpPr txBox="1"/>
            <p:nvPr/>
          </p:nvSpPr>
          <p:spPr>
            <a:xfrm>
              <a:off x="0" y="-38100"/>
              <a:ext cx="1083466" cy="507580"/>
            </a:xfrm>
            <a:prstGeom prst="rect">
              <a:avLst/>
            </a:prstGeom>
          </p:spPr>
          <p:txBody>
            <a:bodyPr lIns="33867" tIns="33867" rIns="33867" bIns="33867" rtlCol="0" anchor="ctr"/>
            <a:lstStyle/>
            <a:p>
              <a:pPr algn="ctr">
                <a:lnSpc>
                  <a:spcPts val="1773"/>
                </a:lnSpc>
              </a:pPr>
              <a:endParaRPr sz="800"/>
            </a:p>
          </p:txBody>
        </p:sp>
      </p:grpSp>
      <p:grpSp>
        <p:nvGrpSpPr>
          <p:cNvPr id="10" name="Group 10"/>
          <p:cNvGrpSpPr/>
          <p:nvPr/>
        </p:nvGrpSpPr>
        <p:grpSpPr>
          <a:xfrm>
            <a:off x="8526681" y="4372887"/>
            <a:ext cx="2476730" cy="1037313"/>
            <a:chOff x="0" y="0"/>
            <a:chExt cx="1066300" cy="446592"/>
          </a:xfrm>
        </p:grpSpPr>
        <p:sp>
          <p:nvSpPr>
            <p:cNvPr id="11" name="Freeform 11"/>
            <p:cNvSpPr/>
            <p:nvPr/>
          </p:nvSpPr>
          <p:spPr>
            <a:xfrm>
              <a:off x="0" y="0"/>
              <a:ext cx="1066300" cy="446592"/>
            </a:xfrm>
            <a:custGeom>
              <a:avLst/>
              <a:gdLst/>
              <a:ahLst/>
              <a:cxnLst/>
              <a:rect l="l" t="t" r="r" b="b"/>
              <a:pathLst>
                <a:path w="1066300" h="446592">
                  <a:moveTo>
                    <a:pt x="106279" y="0"/>
                  </a:moveTo>
                  <a:lnTo>
                    <a:pt x="960020" y="0"/>
                  </a:lnTo>
                  <a:cubicBezTo>
                    <a:pt x="1018717" y="0"/>
                    <a:pt x="1066300" y="47583"/>
                    <a:pt x="1066300" y="106279"/>
                  </a:cubicBezTo>
                  <a:lnTo>
                    <a:pt x="1066300" y="340312"/>
                  </a:lnTo>
                  <a:cubicBezTo>
                    <a:pt x="1066300" y="399009"/>
                    <a:pt x="1018717" y="446592"/>
                    <a:pt x="960020" y="446592"/>
                  </a:cubicBezTo>
                  <a:lnTo>
                    <a:pt x="106279" y="446592"/>
                  </a:lnTo>
                  <a:cubicBezTo>
                    <a:pt x="47583" y="446592"/>
                    <a:pt x="0" y="399009"/>
                    <a:pt x="0" y="340312"/>
                  </a:cubicBezTo>
                  <a:lnTo>
                    <a:pt x="0" y="106279"/>
                  </a:lnTo>
                  <a:cubicBezTo>
                    <a:pt x="0" y="47583"/>
                    <a:pt x="47583" y="0"/>
                    <a:pt x="106279" y="0"/>
                  </a:cubicBezTo>
                  <a:close/>
                </a:path>
              </a:pathLst>
            </a:custGeom>
            <a:solidFill>
              <a:srgbClr val="0078AE"/>
            </a:solidFill>
          </p:spPr>
        </p:sp>
        <p:sp>
          <p:nvSpPr>
            <p:cNvPr id="12" name="TextBox 12"/>
            <p:cNvSpPr txBox="1"/>
            <p:nvPr/>
          </p:nvSpPr>
          <p:spPr>
            <a:xfrm>
              <a:off x="0" y="-38100"/>
              <a:ext cx="1066300" cy="484692"/>
            </a:xfrm>
            <a:prstGeom prst="rect">
              <a:avLst/>
            </a:prstGeom>
          </p:spPr>
          <p:txBody>
            <a:bodyPr lIns="33867" tIns="33867" rIns="33867" bIns="33867" rtlCol="0" anchor="ctr"/>
            <a:lstStyle/>
            <a:p>
              <a:pPr algn="ctr">
                <a:lnSpc>
                  <a:spcPts val="1773"/>
                </a:lnSpc>
              </a:pPr>
              <a:endParaRPr sz="800"/>
            </a:p>
          </p:txBody>
        </p:sp>
      </p:grpSp>
      <p:sp>
        <p:nvSpPr>
          <p:cNvPr id="13" name="Freeform 13"/>
          <p:cNvSpPr/>
          <p:nvPr/>
        </p:nvSpPr>
        <p:spPr>
          <a:xfrm>
            <a:off x="2219107" y="2560675"/>
            <a:ext cx="1001025" cy="1561053"/>
          </a:xfrm>
          <a:custGeom>
            <a:avLst/>
            <a:gdLst/>
            <a:ahLst/>
            <a:cxnLst/>
            <a:rect l="l" t="t" r="r" b="b"/>
            <a:pathLst>
              <a:path w="1501537" h="2341579">
                <a:moveTo>
                  <a:pt x="0" y="0"/>
                </a:moveTo>
                <a:lnTo>
                  <a:pt x="1501537" y="0"/>
                </a:lnTo>
                <a:lnTo>
                  <a:pt x="1501537" y="2341578"/>
                </a:lnTo>
                <a:lnTo>
                  <a:pt x="0" y="2341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5788682" y="2560675"/>
            <a:ext cx="1082525" cy="1580329"/>
          </a:xfrm>
          <a:custGeom>
            <a:avLst/>
            <a:gdLst/>
            <a:ahLst/>
            <a:cxnLst/>
            <a:rect l="l" t="t" r="r" b="b"/>
            <a:pathLst>
              <a:path w="1623788" h="2370494">
                <a:moveTo>
                  <a:pt x="0" y="0"/>
                </a:moveTo>
                <a:lnTo>
                  <a:pt x="1623788" y="0"/>
                </a:lnTo>
                <a:lnTo>
                  <a:pt x="1623788" y="2370493"/>
                </a:lnTo>
                <a:lnTo>
                  <a:pt x="0" y="2370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9146590" y="2476060"/>
            <a:ext cx="1281551" cy="1749558"/>
          </a:xfrm>
          <a:custGeom>
            <a:avLst/>
            <a:gdLst/>
            <a:ahLst/>
            <a:cxnLst/>
            <a:rect l="l" t="t" r="r" b="b"/>
            <a:pathLst>
              <a:path w="1922327" h="2624337">
                <a:moveTo>
                  <a:pt x="0" y="0"/>
                </a:moveTo>
                <a:lnTo>
                  <a:pt x="1922327" y="0"/>
                </a:lnTo>
                <a:lnTo>
                  <a:pt x="1922327" y="2624337"/>
                </a:lnTo>
                <a:lnTo>
                  <a:pt x="0" y="26243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1298176" y="855998"/>
            <a:ext cx="9129965" cy="641329"/>
          </a:xfrm>
          <a:prstGeom prst="rect">
            <a:avLst/>
          </a:prstGeom>
        </p:spPr>
        <p:txBody>
          <a:bodyPr wrap="square" lIns="0" tIns="0" rIns="0" bIns="0" rtlCol="0" anchor="t">
            <a:spAutoFit/>
          </a:bodyPr>
          <a:lstStyle/>
          <a:p>
            <a:pPr>
              <a:lnSpc>
                <a:spcPts val="5609"/>
              </a:lnSpc>
              <a:spcBef>
                <a:spcPct val="0"/>
              </a:spcBef>
            </a:pPr>
            <a:r>
              <a:rPr lang="en-US" sz="4006" u="sng" spc="80" dirty="0">
                <a:solidFill>
                  <a:srgbClr val="0078AE"/>
                </a:solidFill>
                <a:latin typeface="Funtastic" panose="020B0604020202020204" charset="0"/>
                <a:hlinkClick r:id="rId12"/>
              </a:rPr>
              <a:t>What the Scientists say about sleep</a:t>
            </a:r>
            <a:endParaRPr lang="en-US" sz="4006" u="sng" spc="80" dirty="0">
              <a:solidFill>
                <a:srgbClr val="0078AE"/>
              </a:solidFill>
              <a:latin typeface="Funtastic" panose="020B0604020202020204" charset="0"/>
              <a:hlinkClick r:id="rId13" tooltip="https://youtu.be/_aAmaCeq9v4"/>
            </a:endParaRPr>
          </a:p>
        </p:txBody>
      </p:sp>
      <p:sp>
        <p:nvSpPr>
          <p:cNvPr id="17" name="TextBox 17"/>
          <p:cNvSpPr txBox="1"/>
          <p:nvPr/>
        </p:nvSpPr>
        <p:spPr>
          <a:xfrm>
            <a:off x="1815841" y="4353346"/>
            <a:ext cx="2120007" cy="786177"/>
          </a:xfrm>
          <a:prstGeom prst="rect">
            <a:avLst/>
          </a:prstGeom>
        </p:spPr>
        <p:txBody>
          <a:bodyPr lIns="0" tIns="0" rIns="0" bIns="0" rtlCol="0" anchor="t">
            <a:spAutoFit/>
          </a:bodyPr>
          <a:lstStyle/>
          <a:p>
            <a:pPr>
              <a:lnSpc>
                <a:spcPts val="6608"/>
              </a:lnSpc>
              <a:spcBef>
                <a:spcPct val="0"/>
              </a:spcBef>
            </a:pPr>
            <a:r>
              <a:rPr lang="en-US" sz="3934" spc="197">
                <a:solidFill>
                  <a:srgbClr val="FFF9F1"/>
                </a:solidFill>
                <a:latin typeface="อีฟดอวอิ้ง"/>
              </a:rPr>
              <a:t>Energy</a:t>
            </a:r>
          </a:p>
        </p:txBody>
      </p:sp>
      <p:sp>
        <p:nvSpPr>
          <p:cNvPr id="18" name="TextBox 18"/>
          <p:cNvSpPr txBox="1"/>
          <p:nvPr/>
        </p:nvSpPr>
        <p:spPr>
          <a:xfrm>
            <a:off x="5390304" y="4353346"/>
            <a:ext cx="2181811" cy="786177"/>
          </a:xfrm>
          <a:prstGeom prst="rect">
            <a:avLst/>
          </a:prstGeom>
        </p:spPr>
        <p:txBody>
          <a:bodyPr lIns="0" tIns="0" rIns="0" bIns="0" rtlCol="0" anchor="t">
            <a:spAutoFit/>
          </a:bodyPr>
          <a:lstStyle/>
          <a:p>
            <a:pPr>
              <a:lnSpc>
                <a:spcPts val="6608"/>
              </a:lnSpc>
              <a:spcBef>
                <a:spcPct val="0"/>
              </a:spcBef>
            </a:pPr>
            <a:r>
              <a:rPr lang="en-US" sz="3934" spc="197">
                <a:solidFill>
                  <a:srgbClr val="FFF9F1"/>
                </a:solidFill>
                <a:latin typeface="อีฟดอวอิ้ง"/>
              </a:rPr>
              <a:t>Healing</a:t>
            </a:r>
          </a:p>
        </p:txBody>
      </p:sp>
      <p:sp>
        <p:nvSpPr>
          <p:cNvPr id="19" name="TextBox 19"/>
          <p:cNvSpPr txBox="1"/>
          <p:nvPr/>
        </p:nvSpPr>
        <p:spPr>
          <a:xfrm>
            <a:off x="9146589" y="4353362"/>
            <a:ext cx="2181811" cy="786177"/>
          </a:xfrm>
          <a:prstGeom prst="rect">
            <a:avLst/>
          </a:prstGeom>
        </p:spPr>
        <p:txBody>
          <a:bodyPr lIns="0" tIns="0" rIns="0" bIns="0" rtlCol="0" anchor="t">
            <a:spAutoFit/>
          </a:bodyPr>
          <a:lstStyle/>
          <a:p>
            <a:pPr>
              <a:lnSpc>
                <a:spcPts val="6608"/>
              </a:lnSpc>
              <a:spcBef>
                <a:spcPct val="0"/>
              </a:spcBef>
            </a:pPr>
            <a:r>
              <a:rPr lang="en-US" sz="3934" spc="197">
                <a:solidFill>
                  <a:srgbClr val="FFF9F1"/>
                </a:solidFill>
                <a:latin typeface="อีฟดอวอิ้ง"/>
              </a:rPr>
              <a:t>Brain</a:t>
            </a:r>
          </a:p>
        </p:txBody>
      </p:sp>
      <p:pic>
        <p:nvPicPr>
          <p:cNvPr id="20" name="Picture 4" descr="Video clip - Free multimedia icons">
            <a:hlinkClick r:id="rId12"/>
            <a:extLst>
              <a:ext uri="{FF2B5EF4-FFF2-40B4-BE49-F238E27FC236}">
                <a16:creationId xmlns:a16="http://schemas.microsoft.com/office/drawing/2014/main" id="{85130C11-E1CD-012B-8891-CE7629EB0274}"/>
              </a:ext>
            </a:extLst>
          </p:cNvPr>
          <p:cNvPicPr>
            <a:picLocks noChangeAspect="1" noChangeArrowheads="1"/>
          </p:cNvPicPr>
          <p:nvPr/>
        </p:nvPicPr>
        <p:blipFill>
          <a:blip r:embed="rId14" cstate="print">
            <a:duotone>
              <a:prstClr val="black"/>
              <a:srgbClr val="0078AE">
                <a:tint val="45000"/>
                <a:satMod val="400000"/>
              </a:srgbClr>
            </a:duotone>
            <a:extLst>
              <a:ext uri="{28A0092B-C50C-407E-A947-70E740481C1C}">
                <a14:useLocalDpi xmlns:a14="http://schemas.microsoft.com/office/drawing/2010/main" val="0"/>
              </a:ext>
            </a:extLst>
          </a:blip>
          <a:srcRect/>
          <a:stretch>
            <a:fillRect/>
          </a:stretch>
        </p:blipFill>
        <p:spPr bwMode="auto">
          <a:xfrm>
            <a:off x="222641" y="736600"/>
            <a:ext cx="1090477" cy="10904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253" t="-9548" b="-12978"/>
            </a:stretch>
          </a:blipFill>
        </p:spPr>
      </p:sp>
      <p:sp>
        <p:nvSpPr>
          <p:cNvPr id="17" name="TextBox 17"/>
          <p:cNvSpPr txBox="1"/>
          <p:nvPr/>
        </p:nvSpPr>
        <p:spPr>
          <a:xfrm>
            <a:off x="1815841" y="4353346"/>
            <a:ext cx="2120007" cy="786177"/>
          </a:xfrm>
          <a:prstGeom prst="rect">
            <a:avLst/>
          </a:prstGeom>
        </p:spPr>
        <p:txBody>
          <a:bodyPr lIns="0" tIns="0" rIns="0" bIns="0" rtlCol="0" anchor="t">
            <a:spAutoFit/>
          </a:bodyPr>
          <a:lstStyle/>
          <a:p>
            <a:pPr>
              <a:lnSpc>
                <a:spcPts val="6608"/>
              </a:lnSpc>
              <a:spcBef>
                <a:spcPct val="0"/>
              </a:spcBef>
            </a:pPr>
            <a:r>
              <a:rPr lang="en-US" sz="3934" spc="197" dirty="0">
                <a:solidFill>
                  <a:srgbClr val="FFF9F1"/>
                </a:solidFill>
                <a:latin typeface="อีฟดอวอิ้ง"/>
              </a:rPr>
              <a:t>Energy</a:t>
            </a:r>
          </a:p>
        </p:txBody>
      </p:sp>
      <p:sp>
        <p:nvSpPr>
          <p:cNvPr id="18" name="TextBox 18"/>
          <p:cNvSpPr txBox="1"/>
          <p:nvPr/>
        </p:nvSpPr>
        <p:spPr>
          <a:xfrm>
            <a:off x="5390304" y="4353346"/>
            <a:ext cx="2181811" cy="786177"/>
          </a:xfrm>
          <a:prstGeom prst="rect">
            <a:avLst/>
          </a:prstGeom>
        </p:spPr>
        <p:txBody>
          <a:bodyPr lIns="0" tIns="0" rIns="0" bIns="0" rtlCol="0" anchor="t">
            <a:spAutoFit/>
          </a:bodyPr>
          <a:lstStyle/>
          <a:p>
            <a:pPr>
              <a:lnSpc>
                <a:spcPts val="6608"/>
              </a:lnSpc>
              <a:spcBef>
                <a:spcPct val="0"/>
              </a:spcBef>
            </a:pPr>
            <a:r>
              <a:rPr lang="en-US" sz="3934" spc="197">
                <a:solidFill>
                  <a:srgbClr val="FFF9F1"/>
                </a:solidFill>
                <a:latin typeface="อีฟดอวอิ้ง"/>
              </a:rPr>
              <a:t>Healing</a:t>
            </a:r>
          </a:p>
        </p:txBody>
      </p:sp>
      <p:sp>
        <p:nvSpPr>
          <p:cNvPr id="19" name="TextBox 19"/>
          <p:cNvSpPr txBox="1"/>
          <p:nvPr/>
        </p:nvSpPr>
        <p:spPr>
          <a:xfrm>
            <a:off x="9146589" y="4353362"/>
            <a:ext cx="2181811" cy="786177"/>
          </a:xfrm>
          <a:prstGeom prst="rect">
            <a:avLst/>
          </a:prstGeom>
        </p:spPr>
        <p:txBody>
          <a:bodyPr lIns="0" tIns="0" rIns="0" bIns="0" rtlCol="0" anchor="t">
            <a:spAutoFit/>
          </a:bodyPr>
          <a:lstStyle/>
          <a:p>
            <a:pPr>
              <a:lnSpc>
                <a:spcPts val="6608"/>
              </a:lnSpc>
              <a:spcBef>
                <a:spcPct val="0"/>
              </a:spcBef>
            </a:pPr>
            <a:r>
              <a:rPr lang="en-US" sz="3934" spc="197" dirty="0">
                <a:solidFill>
                  <a:srgbClr val="FFF9F1"/>
                </a:solidFill>
                <a:latin typeface="อีฟดอวอิ้ง"/>
              </a:rPr>
              <a:t>Brin</a:t>
            </a:r>
          </a:p>
        </p:txBody>
      </p:sp>
      <p:pic>
        <p:nvPicPr>
          <p:cNvPr id="21" name="Online Media 20" title="Why Do We Need Sleep?">
            <a:hlinkClick r:id="" action="ppaction://media"/>
            <a:extLst>
              <a:ext uri="{FF2B5EF4-FFF2-40B4-BE49-F238E27FC236}">
                <a16:creationId xmlns:a16="http://schemas.microsoft.com/office/drawing/2014/main" id="{5FA5901C-5686-D072-D90C-3984B9241712}"/>
              </a:ext>
            </a:extLst>
          </p:cNvPr>
          <p:cNvPicPr>
            <a:picLocks noRot="1" noChangeAspect="1"/>
          </p:cNvPicPr>
          <p:nvPr>
            <a:videoFile r:link="rId1"/>
          </p:nvPr>
        </p:nvPicPr>
        <p:blipFill>
          <a:blip r:embed="rId5"/>
          <a:stretch>
            <a:fillRect/>
          </a:stretch>
        </p:blipFill>
        <p:spPr>
          <a:xfrm>
            <a:off x="440716" y="233764"/>
            <a:ext cx="11310568" cy="6390471"/>
          </a:xfrm>
          <a:prstGeom prst="rect">
            <a:avLst/>
          </a:prstGeom>
        </p:spPr>
      </p:pic>
    </p:spTree>
    <p:extLst>
      <p:ext uri="{BB962C8B-B14F-4D97-AF65-F5344CB8AC3E}">
        <p14:creationId xmlns:p14="http://schemas.microsoft.com/office/powerpoint/2010/main" val="116358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5846732" y="5907781"/>
            <a:ext cx="3920499" cy="685800"/>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FFF9F1">
                <a:alpha val="22745"/>
              </a:srgbClr>
            </a:solidFill>
          </p:spPr>
        </p:sp>
        <p:sp>
          <p:nvSpPr>
            <p:cNvPr id="5" name="TextBox 5"/>
            <p:cNvSpPr txBox="1"/>
            <p:nvPr/>
          </p:nvSpPr>
          <p:spPr>
            <a:xfrm>
              <a:off x="66993" y="-64481"/>
              <a:ext cx="580604" cy="177763"/>
            </a:xfrm>
            <a:prstGeom prst="rect">
              <a:avLst/>
            </a:prstGeom>
          </p:spPr>
          <p:txBody>
            <a:bodyPr lIns="33867" tIns="33867" rIns="33867" bIns="33867" rtlCol="0" anchor="ctr"/>
            <a:lstStyle/>
            <a:p>
              <a:pPr algn="ctr">
                <a:lnSpc>
                  <a:spcPts val="1773"/>
                </a:lnSpc>
                <a:spcBef>
                  <a:spcPct val="0"/>
                </a:spcBef>
              </a:pPr>
              <a:endParaRPr sz="800"/>
            </a:p>
          </p:txBody>
        </p:sp>
      </p:grpSp>
      <p:sp>
        <p:nvSpPr>
          <p:cNvPr id="6" name="Freeform 6"/>
          <p:cNvSpPr/>
          <p:nvPr/>
        </p:nvSpPr>
        <p:spPr>
          <a:xfrm>
            <a:off x="10438339" y="5236213"/>
            <a:ext cx="1067861" cy="1014468"/>
          </a:xfrm>
          <a:custGeom>
            <a:avLst/>
            <a:gdLst/>
            <a:ahLst/>
            <a:cxnLst/>
            <a:rect l="l" t="t" r="r" b="b"/>
            <a:pathLst>
              <a:path w="1601792" h="1521702">
                <a:moveTo>
                  <a:pt x="0" y="0"/>
                </a:moveTo>
                <a:lnTo>
                  <a:pt x="1601792" y="0"/>
                </a:lnTo>
                <a:lnTo>
                  <a:pt x="1601792" y="1521703"/>
                </a:lnTo>
                <a:lnTo>
                  <a:pt x="0" y="1521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9957102" y="293254"/>
            <a:ext cx="1647171" cy="957189"/>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6184671" y="1958069"/>
            <a:ext cx="2716359" cy="4214131"/>
          </a:xfrm>
          <a:custGeom>
            <a:avLst/>
            <a:gdLst/>
            <a:ahLst/>
            <a:cxnLst/>
            <a:rect l="l" t="t" r="r" b="b"/>
            <a:pathLst>
              <a:path w="4074538" h="6321197">
                <a:moveTo>
                  <a:pt x="0" y="0"/>
                </a:moveTo>
                <a:lnTo>
                  <a:pt x="4074538" y="0"/>
                </a:lnTo>
                <a:lnTo>
                  <a:pt x="4074538" y="6321197"/>
                </a:lnTo>
                <a:lnTo>
                  <a:pt x="0" y="6321197"/>
                </a:lnTo>
                <a:lnTo>
                  <a:pt x="0" y="0"/>
                </a:lnTo>
                <a:close/>
              </a:path>
            </a:pathLst>
          </a:custGeom>
          <a:blipFill>
            <a:blip r:embed="rId8"/>
            <a:stretch>
              <a:fillRect/>
            </a:stretch>
          </a:blipFill>
        </p:spPr>
      </p:sp>
      <p:sp>
        <p:nvSpPr>
          <p:cNvPr id="9" name="Freeform 9"/>
          <p:cNvSpPr/>
          <p:nvPr/>
        </p:nvSpPr>
        <p:spPr>
          <a:xfrm>
            <a:off x="7032958" y="1567162"/>
            <a:ext cx="1019784" cy="1009586"/>
          </a:xfrm>
          <a:custGeom>
            <a:avLst/>
            <a:gdLst/>
            <a:ahLst/>
            <a:cxnLst/>
            <a:rect l="l" t="t" r="r" b="b"/>
            <a:pathLst>
              <a:path w="1529676" h="1514379">
                <a:moveTo>
                  <a:pt x="0" y="0"/>
                </a:moveTo>
                <a:lnTo>
                  <a:pt x="1529676" y="0"/>
                </a:lnTo>
                <a:lnTo>
                  <a:pt x="1529676" y="1514380"/>
                </a:lnTo>
                <a:lnTo>
                  <a:pt x="0" y="15143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TextBox 10"/>
          <p:cNvSpPr txBox="1"/>
          <p:nvPr/>
        </p:nvSpPr>
        <p:spPr>
          <a:xfrm>
            <a:off x="581811" y="533400"/>
            <a:ext cx="7923122" cy="2077620"/>
          </a:xfrm>
          <a:prstGeom prst="rect">
            <a:avLst/>
          </a:prstGeom>
        </p:spPr>
        <p:txBody>
          <a:bodyPr lIns="0" tIns="0" rIns="0" bIns="0" rtlCol="0" anchor="t">
            <a:spAutoFit/>
          </a:bodyPr>
          <a:lstStyle/>
          <a:p>
            <a:pPr>
              <a:lnSpc>
                <a:spcPts val="5609"/>
              </a:lnSpc>
            </a:pPr>
            <a:endParaRPr sz="800"/>
          </a:p>
          <a:p>
            <a:pPr>
              <a:lnSpc>
                <a:spcPts val="5609"/>
              </a:lnSpc>
            </a:pPr>
            <a:endParaRPr sz="800"/>
          </a:p>
          <a:p>
            <a:pPr>
              <a:lnSpc>
                <a:spcPts val="5609"/>
              </a:lnSpc>
              <a:spcBef>
                <a:spcPct val="0"/>
              </a:spcBef>
            </a:pPr>
            <a:r>
              <a:rPr lang="en-US" sz="4006">
                <a:solidFill>
                  <a:srgbClr val="0078AE"/>
                </a:solidFill>
                <a:latin typeface="Funtastic"/>
              </a:rPr>
              <a:t>Bean Bag Challenges</a:t>
            </a:r>
          </a:p>
        </p:txBody>
      </p:sp>
      <p:sp>
        <p:nvSpPr>
          <p:cNvPr id="11" name="Freeform 11"/>
          <p:cNvSpPr/>
          <p:nvPr/>
        </p:nvSpPr>
        <p:spPr>
          <a:xfrm>
            <a:off x="-649326" y="3034996"/>
            <a:ext cx="4320583" cy="5075575"/>
          </a:xfrm>
          <a:custGeom>
            <a:avLst/>
            <a:gdLst/>
            <a:ahLst/>
            <a:cxnLst/>
            <a:rect l="l" t="t" r="r" b="b"/>
            <a:pathLst>
              <a:path w="6480875" h="7613362">
                <a:moveTo>
                  <a:pt x="0" y="0"/>
                </a:moveTo>
                <a:lnTo>
                  <a:pt x="6480874" y="0"/>
                </a:lnTo>
                <a:lnTo>
                  <a:pt x="6480874" y="7613362"/>
                </a:lnTo>
                <a:lnTo>
                  <a:pt x="0" y="76133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581811" y="1110743"/>
            <a:ext cx="6841993" cy="617220"/>
          </a:xfrm>
          <a:prstGeom prst="rect">
            <a:avLst/>
          </a:prstGeom>
        </p:spPr>
        <p:txBody>
          <a:bodyPr lIns="0" tIns="0" rIns="0" bIns="0" rtlCol="0" anchor="t">
            <a:spAutoFit/>
          </a:bodyPr>
          <a:lstStyle/>
          <a:p>
            <a:pPr>
              <a:lnSpc>
                <a:spcPts val="4960"/>
              </a:lnSpc>
              <a:spcBef>
                <a:spcPct val="0"/>
              </a:spcBef>
            </a:pPr>
            <a:r>
              <a:rPr lang="en-US" sz="3543" spc="177">
                <a:solidFill>
                  <a:srgbClr val="545454"/>
                </a:solidFill>
                <a:latin typeface="อีฟดอวอิ้ง"/>
              </a:rPr>
              <a:t>Movement Break!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4" name="Freeform 4"/>
          <p:cNvSpPr/>
          <p:nvPr/>
        </p:nvSpPr>
        <p:spPr>
          <a:xfrm>
            <a:off x="-329581" y="5643943"/>
            <a:ext cx="2030761" cy="2222447"/>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309082">
            <a:off x="196128" y="245172"/>
            <a:ext cx="1482670" cy="565268"/>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852378" y="966553"/>
            <a:ext cx="5706623" cy="525785"/>
          </a:xfrm>
          <a:prstGeom prst="rect">
            <a:avLst/>
          </a:prstGeom>
        </p:spPr>
        <p:txBody>
          <a:bodyPr lIns="0" tIns="0" rIns="0" bIns="0" rtlCol="0" anchor="t">
            <a:spAutoFit/>
          </a:bodyPr>
          <a:lstStyle/>
          <a:p>
            <a:pPr>
              <a:lnSpc>
                <a:spcPts val="4137"/>
              </a:lnSpc>
              <a:spcBef>
                <a:spcPct val="0"/>
              </a:spcBef>
            </a:pPr>
            <a:r>
              <a:rPr lang="en-US" sz="2955" spc="147">
                <a:solidFill>
                  <a:srgbClr val="545454"/>
                </a:solidFill>
                <a:latin typeface="อีฟดอวอิ้ง"/>
              </a:rPr>
              <a:t>Try these out: </a:t>
            </a:r>
          </a:p>
        </p:txBody>
      </p:sp>
      <p:sp>
        <p:nvSpPr>
          <p:cNvPr id="7" name="Freeform 7"/>
          <p:cNvSpPr/>
          <p:nvPr/>
        </p:nvSpPr>
        <p:spPr>
          <a:xfrm>
            <a:off x="7806286" y="-399307"/>
            <a:ext cx="2971525" cy="3490779"/>
          </a:xfrm>
          <a:custGeom>
            <a:avLst/>
            <a:gdLst/>
            <a:ahLst/>
            <a:cxnLst/>
            <a:rect l="l" t="t" r="r" b="b"/>
            <a:pathLst>
              <a:path w="4457288" h="5236168">
                <a:moveTo>
                  <a:pt x="0" y="0"/>
                </a:moveTo>
                <a:lnTo>
                  <a:pt x="4457288" y="0"/>
                </a:lnTo>
                <a:lnTo>
                  <a:pt x="4457288" y="5236168"/>
                </a:lnTo>
                <a:lnTo>
                  <a:pt x="0" y="5236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763992" y="1648316"/>
            <a:ext cx="4417608" cy="2800126"/>
          </a:xfrm>
          <a:prstGeom prst="rect">
            <a:avLst/>
          </a:prstGeom>
        </p:spPr>
        <p:txBody>
          <a:bodyPr wrap="square" lIns="0" tIns="0" rIns="0" bIns="0" rtlCol="0" anchor="t">
            <a:spAutoFit/>
          </a:bodyPr>
          <a:lstStyle/>
          <a:p>
            <a:pPr marL="403033" lvl="1" indent="-201517">
              <a:lnSpc>
                <a:spcPts val="2613"/>
              </a:lnSpc>
              <a:buFont typeface="Arial"/>
              <a:buChar char="•"/>
            </a:pPr>
            <a:r>
              <a:rPr lang="en-US" sz="1866" spc="93" dirty="0">
                <a:solidFill>
                  <a:srgbClr val="545454"/>
                </a:solidFill>
                <a:latin typeface="อีฟดอวอิ้ง"/>
              </a:rPr>
              <a:t>Bean Bag Balance </a:t>
            </a:r>
            <a:br>
              <a:rPr lang="en-US" sz="1866" spc="93" dirty="0">
                <a:solidFill>
                  <a:srgbClr val="545454"/>
                </a:solidFill>
                <a:latin typeface="อีฟดอวอิ้ง"/>
              </a:rPr>
            </a:br>
            <a:r>
              <a:rPr lang="en-US" sz="1866" spc="93" dirty="0">
                <a:solidFill>
                  <a:srgbClr val="545454"/>
                </a:solidFill>
                <a:latin typeface="อีฟดอวอิ้ง"/>
              </a:rPr>
              <a:t>(bean bag on top of head) </a:t>
            </a:r>
          </a:p>
          <a:p>
            <a:pPr marL="403033" lvl="1" indent="-201517">
              <a:lnSpc>
                <a:spcPts val="2613"/>
              </a:lnSpc>
              <a:buFont typeface="Arial"/>
              <a:buChar char="•"/>
            </a:pPr>
            <a:r>
              <a:rPr lang="en-US" sz="1866" spc="93" dirty="0">
                <a:solidFill>
                  <a:srgbClr val="545454"/>
                </a:solidFill>
                <a:latin typeface="อีฟดอวอิ้ง"/>
              </a:rPr>
              <a:t>Go/Go Stop</a:t>
            </a:r>
          </a:p>
          <a:p>
            <a:pPr marL="403033" lvl="1" indent="-201517">
              <a:lnSpc>
                <a:spcPts val="2613"/>
              </a:lnSpc>
              <a:buFont typeface="Arial"/>
              <a:buChar char="•"/>
            </a:pPr>
            <a:r>
              <a:rPr lang="en-US" sz="1866" spc="93" dirty="0">
                <a:solidFill>
                  <a:srgbClr val="545454"/>
                </a:solidFill>
                <a:latin typeface="อีฟดอวอิ้ง"/>
              </a:rPr>
              <a:t>Bean Bag Toss from hand to hand</a:t>
            </a:r>
          </a:p>
          <a:p>
            <a:pPr marL="403033" lvl="1" indent="-201517">
              <a:lnSpc>
                <a:spcPts val="2613"/>
              </a:lnSpc>
              <a:buFont typeface="Arial"/>
              <a:buChar char="•"/>
            </a:pPr>
            <a:r>
              <a:rPr lang="en-US" sz="1866" spc="93" dirty="0">
                <a:solidFill>
                  <a:srgbClr val="545454"/>
                </a:solidFill>
                <a:latin typeface="อีฟดอวอิ้ง"/>
              </a:rPr>
              <a:t>Bean Bag toss in one hand and the other hand behind your back</a:t>
            </a:r>
          </a:p>
          <a:p>
            <a:pPr>
              <a:lnSpc>
                <a:spcPts val="2613"/>
              </a:lnSpc>
            </a:pPr>
            <a:endParaRPr lang="en-US" sz="1866" spc="93" dirty="0">
              <a:solidFill>
                <a:srgbClr val="545454"/>
              </a:solidFill>
              <a:latin typeface="อีฟดอวอิ้ง"/>
            </a:endParaRPr>
          </a:p>
          <a:p>
            <a:pPr>
              <a:lnSpc>
                <a:spcPts val="4137"/>
              </a:lnSpc>
              <a:spcBef>
                <a:spcPct val="0"/>
              </a:spcBef>
            </a:pPr>
            <a:endParaRPr lang="en-US" sz="1866" spc="93" dirty="0">
              <a:solidFill>
                <a:srgbClr val="545454"/>
              </a:solidFill>
              <a:latin typeface="อีฟดอวอิ้ง"/>
            </a:endParaRPr>
          </a:p>
        </p:txBody>
      </p:sp>
      <p:sp>
        <p:nvSpPr>
          <p:cNvPr id="9" name="TextBox 9"/>
          <p:cNvSpPr txBox="1"/>
          <p:nvPr/>
        </p:nvSpPr>
        <p:spPr>
          <a:xfrm>
            <a:off x="5551843" y="3157728"/>
            <a:ext cx="3388957" cy="3800399"/>
          </a:xfrm>
          <a:prstGeom prst="rect">
            <a:avLst/>
          </a:prstGeom>
        </p:spPr>
        <p:txBody>
          <a:bodyPr wrap="square" lIns="0" tIns="0" rIns="0" bIns="0" rtlCol="0" anchor="t">
            <a:spAutoFit/>
          </a:bodyPr>
          <a:lstStyle/>
          <a:p>
            <a:pPr>
              <a:lnSpc>
                <a:spcPts val="2613"/>
              </a:lnSpc>
            </a:pPr>
            <a:endParaRPr sz="800" dirty="0"/>
          </a:p>
          <a:p>
            <a:pPr marL="403033" lvl="1" indent="-201517">
              <a:lnSpc>
                <a:spcPts val="2613"/>
              </a:lnSpc>
              <a:buFont typeface="Arial"/>
              <a:buChar char="•"/>
            </a:pPr>
            <a:r>
              <a:rPr lang="en-US" sz="1866" spc="93" dirty="0">
                <a:solidFill>
                  <a:srgbClr val="545454"/>
                </a:solidFill>
                <a:latin typeface="อีฟดอวอิ้ง"/>
              </a:rPr>
              <a:t>On your back</a:t>
            </a:r>
          </a:p>
          <a:p>
            <a:pPr marL="403033" lvl="1" indent="-201517">
              <a:lnSpc>
                <a:spcPts val="2613"/>
              </a:lnSpc>
              <a:buFont typeface="Arial"/>
              <a:buChar char="•"/>
            </a:pPr>
            <a:r>
              <a:rPr lang="en-US" sz="1866" spc="93" dirty="0">
                <a:solidFill>
                  <a:srgbClr val="545454"/>
                </a:solidFill>
                <a:latin typeface="อีฟดอวอิ้ง"/>
              </a:rPr>
              <a:t>In between your toes </a:t>
            </a:r>
            <a:br>
              <a:rPr lang="en-US" sz="1866" spc="93" dirty="0">
                <a:solidFill>
                  <a:srgbClr val="545454"/>
                </a:solidFill>
                <a:latin typeface="อีฟดอวอิ้ง"/>
              </a:rPr>
            </a:br>
            <a:r>
              <a:rPr lang="en-US" sz="1866" spc="93" dirty="0">
                <a:solidFill>
                  <a:srgbClr val="545454"/>
                </a:solidFill>
                <a:latin typeface="อีฟดอวอิ้ง"/>
              </a:rPr>
              <a:t>(while sitting on the floor with legs out)</a:t>
            </a:r>
          </a:p>
          <a:p>
            <a:pPr marL="403033" lvl="1" indent="-201517">
              <a:lnSpc>
                <a:spcPts val="2613"/>
              </a:lnSpc>
              <a:buFont typeface="Arial"/>
              <a:buChar char="•"/>
            </a:pPr>
            <a:r>
              <a:rPr lang="en-US" sz="1866" spc="93" dirty="0">
                <a:solidFill>
                  <a:srgbClr val="545454"/>
                </a:solidFill>
                <a:latin typeface="อีฟดอวอิ้ง"/>
              </a:rPr>
              <a:t>In between your knees </a:t>
            </a:r>
            <a:br>
              <a:rPr lang="en-US" sz="1866" spc="93" dirty="0">
                <a:solidFill>
                  <a:srgbClr val="545454"/>
                </a:solidFill>
                <a:latin typeface="อีฟดอวอิ้ง"/>
              </a:rPr>
            </a:br>
            <a:r>
              <a:rPr lang="en-US" sz="1866" spc="93" dirty="0">
                <a:solidFill>
                  <a:srgbClr val="545454"/>
                </a:solidFill>
                <a:latin typeface="อีฟดอวอิ้ง"/>
              </a:rPr>
              <a:t>(while sitting on the floor with legs out)</a:t>
            </a:r>
          </a:p>
          <a:p>
            <a:pPr>
              <a:lnSpc>
                <a:spcPts val="2613"/>
              </a:lnSpc>
            </a:pPr>
            <a:endParaRPr lang="en-US" sz="1866" spc="93" dirty="0">
              <a:solidFill>
                <a:srgbClr val="545454"/>
              </a:solidFill>
              <a:latin typeface="อีฟดอวอิ้ง"/>
            </a:endParaRPr>
          </a:p>
          <a:p>
            <a:pPr>
              <a:lnSpc>
                <a:spcPts val="2613"/>
              </a:lnSpc>
            </a:pPr>
            <a:endParaRPr lang="en-US" sz="1866" spc="93" dirty="0">
              <a:solidFill>
                <a:srgbClr val="545454"/>
              </a:solidFill>
              <a:latin typeface="อีฟดอวอิ้ง"/>
            </a:endParaRPr>
          </a:p>
          <a:p>
            <a:pPr>
              <a:lnSpc>
                <a:spcPts val="4137"/>
              </a:lnSpc>
              <a:spcBef>
                <a:spcPct val="0"/>
              </a:spcBef>
            </a:pPr>
            <a:endParaRPr lang="en-US" sz="1866" spc="93" dirty="0">
              <a:solidFill>
                <a:srgbClr val="545454"/>
              </a:solidFill>
              <a:latin typeface="อีฟดอวอิ้ง"/>
            </a:endParaRPr>
          </a:p>
        </p:txBody>
      </p:sp>
      <p:sp>
        <p:nvSpPr>
          <p:cNvPr id="10" name="TextBox 10"/>
          <p:cNvSpPr txBox="1"/>
          <p:nvPr/>
        </p:nvSpPr>
        <p:spPr>
          <a:xfrm>
            <a:off x="5689600" y="2949097"/>
            <a:ext cx="4188366" cy="525785"/>
          </a:xfrm>
          <a:prstGeom prst="rect">
            <a:avLst/>
          </a:prstGeom>
        </p:spPr>
        <p:txBody>
          <a:bodyPr wrap="square" lIns="0" tIns="0" rIns="0" bIns="0" rtlCol="0" anchor="t">
            <a:spAutoFit/>
          </a:bodyPr>
          <a:lstStyle/>
          <a:p>
            <a:pPr>
              <a:lnSpc>
                <a:spcPts val="4137"/>
              </a:lnSpc>
              <a:spcBef>
                <a:spcPct val="0"/>
              </a:spcBef>
            </a:pPr>
            <a:r>
              <a:rPr lang="en-US" sz="2955" spc="147" dirty="0">
                <a:solidFill>
                  <a:srgbClr val="545454"/>
                </a:solidFill>
                <a:latin typeface="อีฟดอวอิ้ง"/>
              </a:rPr>
              <a:t>Extra challenge: </a:t>
            </a:r>
          </a:p>
        </p:txBody>
      </p:sp>
      <p:sp>
        <p:nvSpPr>
          <p:cNvPr id="11" name="Freeform 2"/>
          <p:cNvSpPr/>
          <p:nvPr/>
        </p:nvSpPr>
        <p:spPr>
          <a:xfrm>
            <a:off x="9507466" y="2209514"/>
            <a:ext cx="2244525" cy="4477856"/>
          </a:xfrm>
          <a:custGeom>
            <a:avLst/>
            <a:gdLst/>
            <a:ahLst/>
            <a:cxnLst/>
            <a:rect l="l" t="t" r="r" b="b"/>
            <a:pathLst>
              <a:path w="2244525" h="4477856">
                <a:moveTo>
                  <a:pt x="0" y="0"/>
                </a:moveTo>
                <a:lnTo>
                  <a:pt x="2244526" y="0"/>
                </a:lnTo>
                <a:lnTo>
                  <a:pt x="2244526" y="4477856"/>
                </a:lnTo>
                <a:lnTo>
                  <a:pt x="0" y="4477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9"/>
          <p:cNvSpPr/>
          <p:nvPr/>
        </p:nvSpPr>
        <p:spPr>
          <a:xfrm>
            <a:off x="10410581" y="4416358"/>
            <a:ext cx="645723" cy="941475"/>
          </a:xfrm>
          <a:custGeom>
            <a:avLst/>
            <a:gdLst/>
            <a:ahLst/>
            <a:cxnLst/>
            <a:rect l="l" t="t" r="r" b="b"/>
            <a:pathLst>
              <a:path w="1529676" h="1514379">
                <a:moveTo>
                  <a:pt x="0" y="0"/>
                </a:moveTo>
                <a:lnTo>
                  <a:pt x="1529676" y="0"/>
                </a:lnTo>
                <a:lnTo>
                  <a:pt x="1529676" y="1514380"/>
                </a:lnTo>
                <a:lnTo>
                  <a:pt x="0" y="15143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231075" y="-318633"/>
            <a:ext cx="1441303" cy="1577349"/>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687141">
            <a:off x="9114108" y="1294560"/>
            <a:ext cx="1338595" cy="992233"/>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97100" y="5756745"/>
            <a:ext cx="1177401" cy="1229661"/>
          </a:xfrm>
          <a:custGeom>
            <a:avLst/>
            <a:gdLst/>
            <a:ahLst/>
            <a:cxnLst/>
            <a:rect l="l" t="t" r="r" b="b"/>
            <a:pathLst>
              <a:path w="1766101" h="1844492">
                <a:moveTo>
                  <a:pt x="0" y="0"/>
                </a:moveTo>
                <a:lnTo>
                  <a:pt x="1766100" y="0"/>
                </a:lnTo>
                <a:lnTo>
                  <a:pt x="1766100" y="1844491"/>
                </a:lnTo>
                <a:lnTo>
                  <a:pt x="0" y="18444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64544" y="1082668"/>
            <a:ext cx="1612580" cy="1183231"/>
          </a:xfrm>
          <a:custGeom>
            <a:avLst/>
            <a:gdLst/>
            <a:ahLst/>
            <a:cxnLst/>
            <a:rect l="l" t="t" r="r" b="b"/>
            <a:pathLst>
              <a:path w="2418870" h="1774846">
                <a:moveTo>
                  <a:pt x="0" y="0"/>
                </a:moveTo>
                <a:lnTo>
                  <a:pt x="2418870" y="0"/>
                </a:lnTo>
                <a:lnTo>
                  <a:pt x="2418870" y="1774846"/>
                </a:lnTo>
                <a:lnTo>
                  <a:pt x="0" y="17748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704498" y="4372884"/>
            <a:ext cx="1243442" cy="1243442"/>
          </a:xfrm>
          <a:custGeom>
            <a:avLst/>
            <a:gdLst/>
            <a:ahLst/>
            <a:cxnLst/>
            <a:rect l="l" t="t" r="r" b="b"/>
            <a:pathLst>
              <a:path w="1865163" h="1865163">
                <a:moveTo>
                  <a:pt x="0" y="0"/>
                </a:moveTo>
                <a:lnTo>
                  <a:pt x="1865162" y="0"/>
                </a:lnTo>
                <a:lnTo>
                  <a:pt x="1865162" y="1865162"/>
                </a:lnTo>
                <a:lnTo>
                  <a:pt x="0" y="18651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4109994" y="2668083"/>
            <a:ext cx="1567334" cy="1567334"/>
          </a:xfrm>
          <a:custGeom>
            <a:avLst/>
            <a:gdLst/>
            <a:ahLst/>
            <a:cxnLst/>
            <a:rect l="l" t="t" r="r" b="b"/>
            <a:pathLst>
              <a:path w="2351001" h="2351001">
                <a:moveTo>
                  <a:pt x="0" y="0"/>
                </a:moveTo>
                <a:lnTo>
                  <a:pt x="2351001" y="0"/>
                </a:lnTo>
                <a:lnTo>
                  <a:pt x="2351001" y="2351001"/>
                </a:lnTo>
                <a:lnTo>
                  <a:pt x="0" y="2351001"/>
                </a:lnTo>
                <a:lnTo>
                  <a:pt x="0" y="0"/>
                </a:lnTo>
                <a:close/>
              </a:path>
            </a:pathLst>
          </a:custGeom>
          <a:blipFill>
            <a:blip r:embed="rId14"/>
            <a:stretch>
              <a:fillRect/>
            </a:stretch>
          </a:blipFill>
        </p:spPr>
      </p:sp>
      <p:sp>
        <p:nvSpPr>
          <p:cNvPr id="9" name="Freeform 9"/>
          <p:cNvSpPr/>
          <p:nvPr/>
        </p:nvSpPr>
        <p:spPr>
          <a:xfrm>
            <a:off x="7412712" y="3751532"/>
            <a:ext cx="1110082" cy="1645674"/>
          </a:xfrm>
          <a:custGeom>
            <a:avLst/>
            <a:gdLst/>
            <a:ahLst/>
            <a:cxnLst/>
            <a:rect l="l" t="t" r="r" b="b"/>
            <a:pathLst>
              <a:path w="1665123" h="2468511">
                <a:moveTo>
                  <a:pt x="0" y="0"/>
                </a:moveTo>
                <a:lnTo>
                  <a:pt x="1665123" y="0"/>
                </a:lnTo>
                <a:lnTo>
                  <a:pt x="1665123" y="2468512"/>
                </a:lnTo>
                <a:lnTo>
                  <a:pt x="0" y="24685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9783406" y="2615689"/>
            <a:ext cx="1272577" cy="1935479"/>
          </a:xfrm>
          <a:custGeom>
            <a:avLst/>
            <a:gdLst/>
            <a:ahLst/>
            <a:cxnLst/>
            <a:rect l="l" t="t" r="r" b="b"/>
            <a:pathLst>
              <a:path w="1908866" h="2903218">
                <a:moveTo>
                  <a:pt x="0" y="0"/>
                </a:moveTo>
                <a:lnTo>
                  <a:pt x="1908866" y="0"/>
                </a:lnTo>
                <a:lnTo>
                  <a:pt x="1908866" y="2903218"/>
                </a:lnTo>
                <a:lnTo>
                  <a:pt x="0" y="2903218"/>
                </a:lnTo>
                <a:lnTo>
                  <a:pt x="0" y="0"/>
                </a:lnTo>
                <a:close/>
              </a:path>
            </a:pathLst>
          </a:custGeom>
          <a:blipFill>
            <a:blip r:embed="rId17"/>
            <a:stretch>
              <a:fillRect/>
            </a:stretch>
          </a:blipFill>
        </p:spPr>
      </p:sp>
      <p:sp>
        <p:nvSpPr>
          <p:cNvPr id="11" name="TextBox 11"/>
          <p:cNvSpPr txBox="1"/>
          <p:nvPr/>
        </p:nvSpPr>
        <p:spPr>
          <a:xfrm>
            <a:off x="2518353" y="533400"/>
            <a:ext cx="7265053" cy="1359475"/>
          </a:xfrm>
          <a:prstGeom prst="rect">
            <a:avLst/>
          </a:prstGeom>
        </p:spPr>
        <p:txBody>
          <a:bodyPr lIns="0" tIns="0" rIns="0" bIns="0" rtlCol="0" anchor="t">
            <a:spAutoFit/>
          </a:bodyPr>
          <a:lstStyle/>
          <a:p>
            <a:pPr algn="ctr">
              <a:lnSpc>
                <a:spcPts val="5609"/>
              </a:lnSpc>
            </a:pPr>
            <a:r>
              <a:rPr lang="en-US" sz="4006" spc="80" dirty="0">
                <a:solidFill>
                  <a:srgbClr val="0078AE"/>
                </a:solidFill>
                <a:latin typeface="Funtastic" panose="020B0604020202020204" charset="0"/>
              </a:rPr>
              <a:t>How can we make sure we get a good night’s sleep?</a:t>
            </a:r>
          </a:p>
        </p:txBody>
      </p:sp>
      <p:sp>
        <p:nvSpPr>
          <p:cNvPr id="12" name="TextBox 12"/>
          <p:cNvSpPr txBox="1"/>
          <p:nvPr/>
        </p:nvSpPr>
        <p:spPr>
          <a:xfrm>
            <a:off x="564544" y="2265899"/>
            <a:ext cx="2120007" cy="767518"/>
          </a:xfrm>
          <a:prstGeom prst="rect">
            <a:avLst/>
          </a:prstGeom>
        </p:spPr>
        <p:txBody>
          <a:bodyPr lIns="0" tIns="0" rIns="0" bIns="0" rtlCol="0" anchor="t">
            <a:spAutoFit/>
          </a:bodyPr>
          <a:lstStyle/>
          <a:p>
            <a:pPr>
              <a:lnSpc>
                <a:spcPts val="3135"/>
              </a:lnSpc>
              <a:spcBef>
                <a:spcPct val="0"/>
              </a:spcBef>
            </a:pPr>
            <a:r>
              <a:rPr lang="en-US" sz="1866" spc="93">
                <a:solidFill>
                  <a:srgbClr val="545454"/>
                </a:solidFill>
                <a:latin typeface="อีฟดอวอิ้ง"/>
              </a:rPr>
              <a:t>Have a regular bedtime routine</a:t>
            </a:r>
          </a:p>
        </p:txBody>
      </p:sp>
      <p:sp>
        <p:nvSpPr>
          <p:cNvPr id="13" name="TextBox 13"/>
          <p:cNvSpPr txBox="1"/>
          <p:nvPr/>
        </p:nvSpPr>
        <p:spPr>
          <a:xfrm>
            <a:off x="1624547" y="5564617"/>
            <a:ext cx="2120007" cy="1165063"/>
          </a:xfrm>
          <a:prstGeom prst="rect">
            <a:avLst/>
          </a:prstGeom>
        </p:spPr>
        <p:txBody>
          <a:bodyPr lIns="0" tIns="0" rIns="0" bIns="0" rtlCol="0" anchor="t">
            <a:spAutoFit/>
          </a:bodyPr>
          <a:lstStyle/>
          <a:p>
            <a:pPr>
              <a:lnSpc>
                <a:spcPts val="3135"/>
              </a:lnSpc>
              <a:spcBef>
                <a:spcPct val="0"/>
              </a:spcBef>
            </a:pPr>
            <a:r>
              <a:rPr lang="en-US" sz="1866" spc="93" dirty="0">
                <a:solidFill>
                  <a:srgbClr val="545454"/>
                </a:solidFill>
                <a:latin typeface="อีฟดอวอิ้ง"/>
              </a:rPr>
              <a:t>Power down screens 1-2 hours before bed</a:t>
            </a:r>
          </a:p>
        </p:txBody>
      </p:sp>
      <p:sp>
        <p:nvSpPr>
          <p:cNvPr id="14" name="TextBox 14"/>
          <p:cNvSpPr txBox="1"/>
          <p:nvPr/>
        </p:nvSpPr>
        <p:spPr>
          <a:xfrm>
            <a:off x="4109993" y="4196547"/>
            <a:ext cx="2120007" cy="1165063"/>
          </a:xfrm>
          <a:prstGeom prst="rect">
            <a:avLst/>
          </a:prstGeom>
        </p:spPr>
        <p:txBody>
          <a:bodyPr lIns="0" tIns="0" rIns="0" bIns="0" rtlCol="0" anchor="t">
            <a:spAutoFit/>
          </a:bodyPr>
          <a:lstStyle/>
          <a:p>
            <a:pPr>
              <a:lnSpc>
                <a:spcPts val="3135"/>
              </a:lnSpc>
              <a:spcBef>
                <a:spcPct val="0"/>
              </a:spcBef>
            </a:pPr>
            <a:r>
              <a:rPr lang="en-US" sz="1866" spc="93">
                <a:solidFill>
                  <a:srgbClr val="545454"/>
                </a:solidFill>
                <a:latin typeface="อีฟดอวอิ้ง"/>
              </a:rPr>
              <a:t>Keep your bedroom dark, quiet and cool</a:t>
            </a:r>
          </a:p>
        </p:txBody>
      </p:sp>
      <p:sp>
        <p:nvSpPr>
          <p:cNvPr id="15" name="TextBox 15"/>
          <p:cNvSpPr txBox="1"/>
          <p:nvPr/>
        </p:nvSpPr>
        <p:spPr>
          <a:xfrm>
            <a:off x="6984421" y="5454159"/>
            <a:ext cx="2760825" cy="1165063"/>
          </a:xfrm>
          <a:prstGeom prst="rect">
            <a:avLst/>
          </a:prstGeom>
        </p:spPr>
        <p:txBody>
          <a:bodyPr wrap="square" lIns="0" tIns="0" rIns="0" bIns="0" rtlCol="0" anchor="t">
            <a:spAutoFit/>
          </a:bodyPr>
          <a:lstStyle/>
          <a:p>
            <a:pPr>
              <a:lnSpc>
                <a:spcPts val="3135"/>
              </a:lnSpc>
              <a:spcBef>
                <a:spcPct val="0"/>
              </a:spcBef>
            </a:pPr>
            <a:r>
              <a:rPr lang="en-US" sz="1866" spc="93" dirty="0">
                <a:solidFill>
                  <a:srgbClr val="545454"/>
                </a:solidFill>
                <a:latin typeface="อีฟดอวอิ้ง"/>
              </a:rPr>
              <a:t>Limit food and drinks that boosts energy before bed</a:t>
            </a:r>
          </a:p>
        </p:txBody>
      </p:sp>
      <p:sp>
        <p:nvSpPr>
          <p:cNvPr id="16" name="TextBox 16"/>
          <p:cNvSpPr txBox="1"/>
          <p:nvPr/>
        </p:nvSpPr>
        <p:spPr>
          <a:xfrm>
            <a:off x="9783406" y="4533664"/>
            <a:ext cx="1814575" cy="767518"/>
          </a:xfrm>
          <a:prstGeom prst="rect">
            <a:avLst/>
          </a:prstGeom>
        </p:spPr>
        <p:txBody>
          <a:bodyPr lIns="0" tIns="0" rIns="0" bIns="0" rtlCol="0" anchor="t">
            <a:spAutoFit/>
          </a:bodyPr>
          <a:lstStyle/>
          <a:p>
            <a:pPr>
              <a:lnSpc>
                <a:spcPts val="3135"/>
              </a:lnSpc>
              <a:spcBef>
                <a:spcPct val="0"/>
              </a:spcBef>
            </a:pPr>
            <a:r>
              <a:rPr lang="en-US" sz="1866" spc="93">
                <a:solidFill>
                  <a:srgbClr val="545454"/>
                </a:solidFill>
                <a:latin typeface="อีฟดอวอิ้ง"/>
              </a:rPr>
              <a:t>Move during the day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8631624" y="2954844"/>
            <a:ext cx="4255323" cy="3819153"/>
          </a:xfrm>
          <a:custGeom>
            <a:avLst/>
            <a:gdLst/>
            <a:ahLst/>
            <a:cxnLst/>
            <a:rect l="l" t="t" r="r" b="b"/>
            <a:pathLst>
              <a:path w="6382985" h="5728729">
                <a:moveTo>
                  <a:pt x="0" y="0"/>
                </a:moveTo>
                <a:lnTo>
                  <a:pt x="6382985" y="0"/>
                </a:lnTo>
                <a:lnTo>
                  <a:pt x="6382985" y="5728729"/>
                </a:lnTo>
                <a:lnTo>
                  <a:pt x="0" y="572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264527" y="4684899"/>
            <a:ext cx="1289410" cy="1572451"/>
          </a:xfrm>
          <a:custGeom>
            <a:avLst/>
            <a:gdLst/>
            <a:ahLst/>
            <a:cxnLst/>
            <a:rect l="l" t="t" r="r" b="b"/>
            <a:pathLst>
              <a:path w="1934115" h="2358677">
                <a:moveTo>
                  <a:pt x="0" y="0"/>
                </a:moveTo>
                <a:lnTo>
                  <a:pt x="1934115" y="0"/>
                </a:lnTo>
                <a:lnTo>
                  <a:pt x="1934115" y="2358677"/>
                </a:lnTo>
                <a:lnTo>
                  <a:pt x="0" y="2358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393071" y="4684898"/>
            <a:ext cx="1288375" cy="1487302"/>
          </a:xfrm>
          <a:custGeom>
            <a:avLst/>
            <a:gdLst/>
            <a:ahLst/>
            <a:cxnLst/>
            <a:rect l="l" t="t" r="r" b="b"/>
            <a:pathLst>
              <a:path w="1932563" h="2230953">
                <a:moveTo>
                  <a:pt x="0" y="0"/>
                </a:moveTo>
                <a:lnTo>
                  <a:pt x="1932563" y="0"/>
                </a:lnTo>
                <a:lnTo>
                  <a:pt x="1932563" y="2230953"/>
                </a:lnTo>
                <a:lnTo>
                  <a:pt x="0" y="2230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694246" y="4472173"/>
            <a:ext cx="1437106" cy="1487302"/>
          </a:xfrm>
          <a:custGeom>
            <a:avLst/>
            <a:gdLst/>
            <a:ahLst/>
            <a:cxnLst/>
            <a:rect l="l" t="t" r="r" b="b"/>
            <a:pathLst>
              <a:path w="2155659" h="2230953">
                <a:moveTo>
                  <a:pt x="0" y="0"/>
                </a:moveTo>
                <a:lnTo>
                  <a:pt x="2155658" y="0"/>
                </a:lnTo>
                <a:lnTo>
                  <a:pt x="2155658" y="2230954"/>
                </a:lnTo>
                <a:lnTo>
                  <a:pt x="0" y="2230954"/>
                </a:lnTo>
                <a:lnTo>
                  <a:pt x="0" y="0"/>
                </a:lnTo>
                <a:close/>
              </a:path>
            </a:pathLst>
          </a:custGeom>
          <a:blipFill>
            <a:blip r:embed="rId10"/>
            <a:stretch>
              <a:fillRect/>
            </a:stretch>
          </a:blipFill>
        </p:spPr>
      </p:sp>
      <p:sp>
        <p:nvSpPr>
          <p:cNvPr id="7" name="Freeform 7"/>
          <p:cNvSpPr/>
          <p:nvPr/>
        </p:nvSpPr>
        <p:spPr>
          <a:xfrm>
            <a:off x="622774" y="2453461"/>
            <a:ext cx="1155573" cy="1371600"/>
          </a:xfrm>
          <a:custGeom>
            <a:avLst/>
            <a:gdLst/>
            <a:ahLst/>
            <a:cxnLst/>
            <a:rect l="l" t="t" r="r" b="b"/>
            <a:pathLst>
              <a:path w="1733359" h="2057400">
                <a:moveTo>
                  <a:pt x="0" y="0"/>
                </a:moveTo>
                <a:lnTo>
                  <a:pt x="1733360" y="0"/>
                </a:lnTo>
                <a:lnTo>
                  <a:pt x="1733360"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2876797" y="2503640"/>
            <a:ext cx="892943" cy="1148480"/>
          </a:xfrm>
          <a:custGeom>
            <a:avLst/>
            <a:gdLst/>
            <a:ahLst/>
            <a:cxnLst/>
            <a:rect l="l" t="t" r="r" b="b"/>
            <a:pathLst>
              <a:path w="1339415" h="1722720">
                <a:moveTo>
                  <a:pt x="0" y="0"/>
                </a:moveTo>
                <a:lnTo>
                  <a:pt x="1339415" y="0"/>
                </a:lnTo>
                <a:lnTo>
                  <a:pt x="1339415" y="1722720"/>
                </a:lnTo>
                <a:lnTo>
                  <a:pt x="0" y="17227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5073977" y="2251931"/>
            <a:ext cx="1543447" cy="1433476"/>
          </a:xfrm>
          <a:custGeom>
            <a:avLst/>
            <a:gdLst/>
            <a:ahLst/>
            <a:cxnLst/>
            <a:rect l="l" t="t" r="r" b="b"/>
            <a:pathLst>
              <a:path w="2315170" h="2150214">
                <a:moveTo>
                  <a:pt x="0" y="0"/>
                </a:moveTo>
                <a:lnTo>
                  <a:pt x="2315170" y="0"/>
                </a:lnTo>
                <a:lnTo>
                  <a:pt x="2315170" y="2150214"/>
                </a:lnTo>
                <a:lnTo>
                  <a:pt x="0" y="21502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7978517" y="2299185"/>
            <a:ext cx="1077665" cy="1311317"/>
          </a:xfrm>
          <a:custGeom>
            <a:avLst/>
            <a:gdLst/>
            <a:ahLst/>
            <a:cxnLst/>
            <a:rect l="l" t="t" r="r" b="b"/>
            <a:pathLst>
              <a:path w="1616497" h="1966976">
                <a:moveTo>
                  <a:pt x="0" y="0"/>
                </a:moveTo>
                <a:lnTo>
                  <a:pt x="1616496" y="0"/>
                </a:lnTo>
                <a:lnTo>
                  <a:pt x="1616496" y="1966976"/>
                </a:lnTo>
                <a:lnTo>
                  <a:pt x="0" y="196697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TextBox 11"/>
          <p:cNvSpPr txBox="1"/>
          <p:nvPr/>
        </p:nvSpPr>
        <p:spPr>
          <a:xfrm>
            <a:off x="1471541" y="-12567"/>
            <a:ext cx="8637595" cy="1359475"/>
          </a:xfrm>
          <a:prstGeom prst="rect">
            <a:avLst/>
          </a:prstGeom>
        </p:spPr>
        <p:txBody>
          <a:bodyPr lIns="0" tIns="0" rIns="0" bIns="0" rtlCol="0" anchor="t">
            <a:spAutoFit/>
          </a:bodyPr>
          <a:lstStyle/>
          <a:p>
            <a:pPr algn="ctr">
              <a:lnSpc>
                <a:spcPts val="5609"/>
              </a:lnSpc>
              <a:spcBef>
                <a:spcPct val="0"/>
              </a:spcBef>
            </a:pPr>
            <a:r>
              <a:rPr lang="en-US" sz="4006" spc="80" dirty="0">
                <a:solidFill>
                  <a:srgbClr val="0078AE"/>
                </a:solidFill>
                <a:latin typeface="Funtastic" panose="020B0604020202020204" charset="0"/>
              </a:rPr>
              <a:t>What can you include in your bedtime routine?</a:t>
            </a:r>
          </a:p>
        </p:txBody>
      </p:sp>
      <p:sp>
        <p:nvSpPr>
          <p:cNvPr id="12" name="TextBox 12"/>
          <p:cNvSpPr txBox="1"/>
          <p:nvPr/>
        </p:nvSpPr>
        <p:spPr>
          <a:xfrm>
            <a:off x="259303" y="1711100"/>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Clean Up</a:t>
            </a:r>
          </a:p>
        </p:txBody>
      </p:sp>
      <p:sp>
        <p:nvSpPr>
          <p:cNvPr id="13" name="TextBox 13"/>
          <p:cNvSpPr txBox="1"/>
          <p:nvPr/>
        </p:nvSpPr>
        <p:spPr>
          <a:xfrm>
            <a:off x="2382010" y="1498375"/>
            <a:ext cx="1882517" cy="824585"/>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Put on Pajamas</a:t>
            </a:r>
          </a:p>
        </p:txBody>
      </p:sp>
      <p:sp>
        <p:nvSpPr>
          <p:cNvPr id="14" name="TextBox 14"/>
          <p:cNvSpPr txBox="1"/>
          <p:nvPr/>
        </p:nvSpPr>
        <p:spPr>
          <a:xfrm>
            <a:off x="4904442" y="1711100"/>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Brush Teeth</a:t>
            </a:r>
          </a:p>
        </p:txBody>
      </p:sp>
      <p:sp>
        <p:nvSpPr>
          <p:cNvPr id="15" name="TextBox 15"/>
          <p:cNvSpPr txBox="1"/>
          <p:nvPr/>
        </p:nvSpPr>
        <p:spPr>
          <a:xfrm>
            <a:off x="7561076" y="1711100"/>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Use Toilet</a:t>
            </a:r>
          </a:p>
        </p:txBody>
      </p:sp>
      <p:sp>
        <p:nvSpPr>
          <p:cNvPr id="16" name="TextBox 16"/>
          <p:cNvSpPr txBox="1"/>
          <p:nvPr/>
        </p:nvSpPr>
        <p:spPr>
          <a:xfrm>
            <a:off x="1471541" y="4012433"/>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Take Bath</a:t>
            </a:r>
          </a:p>
        </p:txBody>
      </p:sp>
      <p:sp>
        <p:nvSpPr>
          <p:cNvPr id="17" name="TextBox 17"/>
          <p:cNvSpPr txBox="1"/>
          <p:nvPr/>
        </p:nvSpPr>
        <p:spPr>
          <a:xfrm>
            <a:off x="6096000" y="3799708"/>
            <a:ext cx="1882517" cy="824585"/>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Snuggle &amp; Sleep</a:t>
            </a:r>
          </a:p>
        </p:txBody>
      </p:sp>
      <p:sp>
        <p:nvSpPr>
          <p:cNvPr id="18" name="TextBox 18"/>
          <p:cNvSpPr txBox="1"/>
          <p:nvPr/>
        </p:nvSpPr>
        <p:spPr>
          <a:xfrm>
            <a:off x="3907822" y="4012433"/>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Read Books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dirty="0"/>
          </a:p>
        </p:txBody>
      </p:sp>
      <p:sp>
        <p:nvSpPr>
          <p:cNvPr id="3" name="Freeform 3"/>
          <p:cNvSpPr/>
          <p:nvPr/>
        </p:nvSpPr>
        <p:spPr>
          <a:xfrm>
            <a:off x="485501" y="543582"/>
            <a:ext cx="1474913" cy="789078"/>
          </a:xfrm>
          <a:custGeom>
            <a:avLst/>
            <a:gdLst/>
            <a:ahLst/>
            <a:cxnLst/>
            <a:rect l="l" t="t" r="r" b="b"/>
            <a:pathLst>
              <a:path w="2212369" h="1183617">
                <a:moveTo>
                  <a:pt x="0" y="0"/>
                </a:moveTo>
                <a:lnTo>
                  <a:pt x="2212369" y="0"/>
                </a:lnTo>
                <a:lnTo>
                  <a:pt x="2212369" y="1183618"/>
                </a:lnTo>
                <a:lnTo>
                  <a:pt x="0" y="11836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211429" y="1332660"/>
            <a:ext cx="4032015" cy="4530355"/>
          </a:xfrm>
          <a:custGeom>
            <a:avLst/>
            <a:gdLst/>
            <a:ahLst/>
            <a:cxnLst/>
            <a:rect l="l" t="t" r="r" b="b"/>
            <a:pathLst>
              <a:path w="6048023" h="6795532">
                <a:moveTo>
                  <a:pt x="0" y="0"/>
                </a:moveTo>
                <a:lnTo>
                  <a:pt x="6048023" y="0"/>
                </a:lnTo>
                <a:lnTo>
                  <a:pt x="6048023" y="6795531"/>
                </a:lnTo>
                <a:lnTo>
                  <a:pt x="0" y="6795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15795" y="1323238"/>
            <a:ext cx="6188253" cy="2077813"/>
          </a:xfrm>
          <a:prstGeom prst="rect">
            <a:avLst/>
          </a:prstGeom>
        </p:spPr>
        <p:txBody>
          <a:bodyPr lIns="0" tIns="0" rIns="0" bIns="0" rtlCol="0" anchor="t">
            <a:spAutoFit/>
          </a:bodyPr>
          <a:lstStyle/>
          <a:p>
            <a:pPr algn="ctr">
              <a:lnSpc>
                <a:spcPts val="5617"/>
              </a:lnSpc>
            </a:pPr>
            <a:endParaRPr sz="800" dirty="0"/>
          </a:p>
          <a:p>
            <a:pPr algn="ctr">
              <a:lnSpc>
                <a:spcPts val="5617"/>
              </a:lnSpc>
            </a:pPr>
            <a:r>
              <a:rPr lang="en-US" sz="4012" dirty="0">
                <a:solidFill>
                  <a:srgbClr val="0078AE"/>
                </a:solidFill>
                <a:latin typeface="Funtastic"/>
              </a:rPr>
              <a:t> </a:t>
            </a:r>
          </a:p>
          <a:p>
            <a:pPr algn="ctr">
              <a:lnSpc>
                <a:spcPts val="5617"/>
              </a:lnSpc>
              <a:spcBef>
                <a:spcPct val="0"/>
              </a:spcBef>
            </a:pPr>
            <a:r>
              <a:rPr lang="en-US" sz="4012" dirty="0">
                <a:solidFill>
                  <a:srgbClr val="0078AE"/>
                </a:solidFill>
                <a:latin typeface="Funtastic"/>
              </a:rPr>
              <a:t>Do Nothing Doll</a:t>
            </a:r>
          </a:p>
        </p:txBody>
      </p:sp>
      <p:sp>
        <p:nvSpPr>
          <p:cNvPr id="6" name="TextBox 6"/>
          <p:cNvSpPr txBox="1"/>
          <p:nvPr/>
        </p:nvSpPr>
        <p:spPr>
          <a:xfrm>
            <a:off x="1086040" y="1887239"/>
            <a:ext cx="6841993" cy="617220"/>
          </a:xfrm>
          <a:prstGeom prst="rect">
            <a:avLst/>
          </a:prstGeom>
        </p:spPr>
        <p:txBody>
          <a:bodyPr lIns="0" tIns="0" rIns="0" bIns="0" rtlCol="0" anchor="t">
            <a:spAutoFit/>
          </a:bodyPr>
          <a:lstStyle/>
          <a:p>
            <a:pPr>
              <a:lnSpc>
                <a:spcPts val="4960"/>
              </a:lnSpc>
              <a:spcBef>
                <a:spcPct val="0"/>
              </a:spcBef>
            </a:pPr>
            <a:r>
              <a:rPr lang="en-US" sz="3543" spc="177">
                <a:solidFill>
                  <a:srgbClr val="545454"/>
                </a:solidFill>
                <a:latin typeface="อีฟดอวอิ้ง"/>
              </a:rPr>
              <a:t>Rest Break!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6787852" y="136252"/>
            <a:ext cx="4075061" cy="4197159"/>
          </a:xfrm>
          <a:custGeom>
            <a:avLst/>
            <a:gdLst/>
            <a:ahLst/>
            <a:cxnLst/>
            <a:rect l="l" t="t" r="r" b="b"/>
            <a:pathLst>
              <a:path w="6112591" h="6295739">
                <a:moveTo>
                  <a:pt x="0" y="0"/>
                </a:moveTo>
                <a:lnTo>
                  <a:pt x="6112590" y="0"/>
                </a:lnTo>
                <a:lnTo>
                  <a:pt x="6112590" y="6295739"/>
                </a:lnTo>
                <a:lnTo>
                  <a:pt x="0" y="6295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9487021">
            <a:off x="7631162" y="3667282"/>
            <a:ext cx="4220106" cy="3444661"/>
          </a:xfrm>
          <a:custGeom>
            <a:avLst/>
            <a:gdLst/>
            <a:ahLst/>
            <a:cxnLst/>
            <a:rect l="l" t="t" r="r" b="b"/>
            <a:pathLst>
              <a:path w="6330159" h="5166992">
                <a:moveTo>
                  <a:pt x="0" y="0"/>
                </a:moveTo>
                <a:lnTo>
                  <a:pt x="6330159" y="0"/>
                </a:lnTo>
                <a:lnTo>
                  <a:pt x="6330159" y="5166992"/>
                </a:lnTo>
                <a:lnTo>
                  <a:pt x="0" y="5166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7769126" y="719066"/>
            <a:ext cx="2527613" cy="2061057"/>
          </a:xfrm>
          <a:custGeom>
            <a:avLst/>
            <a:gdLst/>
            <a:ahLst/>
            <a:cxnLst/>
            <a:rect l="l" t="t" r="r" b="b"/>
            <a:pathLst>
              <a:path w="3791419" h="3091586">
                <a:moveTo>
                  <a:pt x="0" y="0"/>
                </a:moveTo>
                <a:lnTo>
                  <a:pt x="3791418" y="0"/>
                </a:lnTo>
                <a:lnTo>
                  <a:pt x="3791418" y="3091586"/>
                </a:lnTo>
                <a:lnTo>
                  <a:pt x="0" y="3091586"/>
                </a:lnTo>
                <a:lnTo>
                  <a:pt x="0" y="0"/>
                </a:lnTo>
                <a:close/>
              </a:path>
            </a:pathLst>
          </a:custGeom>
          <a:blipFill>
            <a:blip r:embed="rId8"/>
            <a:stretch>
              <a:fillRect/>
            </a:stretch>
          </a:blipFill>
        </p:spPr>
      </p:sp>
      <p:sp>
        <p:nvSpPr>
          <p:cNvPr id="6" name="Freeform 6"/>
          <p:cNvSpPr/>
          <p:nvPr/>
        </p:nvSpPr>
        <p:spPr>
          <a:xfrm rot="-2784060">
            <a:off x="-211288" y="1992959"/>
            <a:ext cx="5052800" cy="4124348"/>
          </a:xfrm>
          <a:custGeom>
            <a:avLst/>
            <a:gdLst/>
            <a:ahLst/>
            <a:cxnLst/>
            <a:rect l="l" t="t" r="r" b="b"/>
            <a:pathLst>
              <a:path w="7579200" h="6186522">
                <a:moveTo>
                  <a:pt x="0" y="0"/>
                </a:moveTo>
                <a:lnTo>
                  <a:pt x="7579201" y="0"/>
                </a:lnTo>
                <a:lnTo>
                  <a:pt x="7579201" y="6186522"/>
                </a:lnTo>
                <a:lnTo>
                  <a:pt x="0" y="61865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2784060">
            <a:off x="2352736" y="2878229"/>
            <a:ext cx="933445" cy="993027"/>
          </a:xfrm>
          <a:custGeom>
            <a:avLst/>
            <a:gdLst/>
            <a:ahLst/>
            <a:cxnLst/>
            <a:rect l="l" t="t" r="r" b="b"/>
            <a:pathLst>
              <a:path w="1400167" h="1489540">
                <a:moveTo>
                  <a:pt x="0" y="0"/>
                </a:moveTo>
                <a:lnTo>
                  <a:pt x="1400167" y="0"/>
                </a:lnTo>
                <a:lnTo>
                  <a:pt x="1400167" y="1489539"/>
                </a:lnTo>
                <a:lnTo>
                  <a:pt x="0" y="14895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253015">
            <a:off x="2173518" y="1895181"/>
            <a:ext cx="1398683" cy="1285041"/>
          </a:xfrm>
          <a:custGeom>
            <a:avLst/>
            <a:gdLst/>
            <a:ahLst/>
            <a:cxnLst/>
            <a:rect l="l" t="t" r="r" b="b"/>
            <a:pathLst>
              <a:path w="2098025" h="1927561">
                <a:moveTo>
                  <a:pt x="0" y="0"/>
                </a:moveTo>
                <a:lnTo>
                  <a:pt x="2098026" y="0"/>
                </a:lnTo>
                <a:lnTo>
                  <a:pt x="2098026" y="1927561"/>
                </a:lnTo>
                <a:lnTo>
                  <a:pt x="0" y="1927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2784060">
            <a:off x="1282060" y="2923636"/>
            <a:ext cx="881306" cy="670894"/>
          </a:xfrm>
          <a:custGeom>
            <a:avLst/>
            <a:gdLst/>
            <a:ahLst/>
            <a:cxnLst/>
            <a:rect l="l" t="t" r="r" b="b"/>
            <a:pathLst>
              <a:path w="1321959" h="1006341">
                <a:moveTo>
                  <a:pt x="0" y="0"/>
                </a:moveTo>
                <a:lnTo>
                  <a:pt x="1321960" y="0"/>
                </a:lnTo>
                <a:lnTo>
                  <a:pt x="1321960" y="1006342"/>
                </a:lnTo>
                <a:lnTo>
                  <a:pt x="0" y="10063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202342">
            <a:off x="1419758" y="5153390"/>
            <a:ext cx="1531473" cy="1139033"/>
          </a:xfrm>
          <a:custGeom>
            <a:avLst/>
            <a:gdLst/>
            <a:ahLst/>
            <a:cxnLst/>
            <a:rect l="l" t="t" r="r" b="b"/>
            <a:pathLst>
              <a:path w="2297210" h="1708550">
                <a:moveTo>
                  <a:pt x="0" y="0"/>
                </a:moveTo>
                <a:lnTo>
                  <a:pt x="2297210" y="0"/>
                </a:lnTo>
                <a:lnTo>
                  <a:pt x="2297210" y="1708550"/>
                </a:lnTo>
                <a:lnTo>
                  <a:pt x="0" y="17085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973679" y="3710846"/>
            <a:ext cx="827807" cy="1295980"/>
          </a:xfrm>
          <a:custGeom>
            <a:avLst/>
            <a:gdLst/>
            <a:ahLst/>
            <a:cxnLst/>
            <a:rect l="l" t="t" r="r" b="b"/>
            <a:pathLst>
              <a:path w="1241711" h="1943970">
                <a:moveTo>
                  <a:pt x="0" y="0"/>
                </a:moveTo>
                <a:lnTo>
                  <a:pt x="1241711" y="0"/>
                </a:lnTo>
                <a:lnTo>
                  <a:pt x="1241711" y="1943970"/>
                </a:lnTo>
                <a:lnTo>
                  <a:pt x="0" y="19439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rot="-707161">
            <a:off x="1798820" y="3974774"/>
            <a:ext cx="1713229" cy="922029"/>
          </a:xfrm>
          <a:custGeom>
            <a:avLst/>
            <a:gdLst/>
            <a:ahLst/>
            <a:cxnLst/>
            <a:rect l="l" t="t" r="r" b="b"/>
            <a:pathLst>
              <a:path w="2569843" h="1383043">
                <a:moveTo>
                  <a:pt x="0" y="0"/>
                </a:moveTo>
                <a:lnTo>
                  <a:pt x="2569843" y="0"/>
                </a:lnTo>
                <a:lnTo>
                  <a:pt x="2569843" y="1383043"/>
                </a:lnTo>
                <a:lnTo>
                  <a:pt x="0" y="138304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4979116">
            <a:off x="9069746" y="4018012"/>
            <a:ext cx="1570482" cy="2743200"/>
          </a:xfrm>
          <a:custGeom>
            <a:avLst/>
            <a:gdLst/>
            <a:ahLst/>
            <a:cxnLst/>
            <a:rect l="l" t="t" r="r" b="b"/>
            <a:pathLst>
              <a:path w="2355723" h="4114800">
                <a:moveTo>
                  <a:pt x="0" y="0"/>
                </a:moveTo>
                <a:lnTo>
                  <a:pt x="2355723" y="0"/>
                </a:lnTo>
                <a:lnTo>
                  <a:pt x="23557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Freeform 14"/>
          <p:cNvSpPr/>
          <p:nvPr/>
        </p:nvSpPr>
        <p:spPr>
          <a:xfrm>
            <a:off x="10271678" y="3429001"/>
            <a:ext cx="1416993" cy="1252267"/>
          </a:xfrm>
          <a:custGeom>
            <a:avLst/>
            <a:gdLst/>
            <a:ahLst/>
            <a:cxnLst/>
            <a:rect l="l" t="t" r="r" b="b"/>
            <a:pathLst>
              <a:path w="2125489" h="1878401">
                <a:moveTo>
                  <a:pt x="0" y="0"/>
                </a:moveTo>
                <a:lnTo>
                  <a:pt x="2125489" y="0"/>
                </a:lnTo>
                <a:lnTo>
                  <a:pt x="2125489" y="1878401"/>
                </a:lnTo>
                <a:lnTo>
                  <a:pt x="0" y="18784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5" name="Freeform 15"/>
          <p:cNvSpPr/>
          <p:nvPr/>
        </p:nvSpPr>
        <p:spPr>
          <a:xfrm>
            <a:off x="4077492" y="2708643"/>
            <a:ext cx="2946474" cy="3278414"/>
          </a:xfrm>
          <a:custGeom>
            <a:avLst/>
            <a:gdLst/>
            <a:ahLst/>
            <a:cxnLst/>
            <a:rect l="l" t="t" r="r" b="b"/>
            <a:pathLst>
              <a:path w="4419711" h="4917621">
                <a:moveTo>
                  <a:pt x="0" y="0"/>
                </a:moveTo>
                <a:lnTo>
                  <a:pt x="4419711" y="0"/>
                </a:lnTo>
                <a:lnTo>
                  <a:pt x="4419711" y="4917621"/>
                </a:lnTo>
                <a:lnTo>
                  <a:pt x="0" y="4917621"/>
                </a:lnTo>
                <a:lnTo>
                  <a:pt x="0" y="0"/>
                </a:lnTo>
                <a:close/>
              </a:path>
            </a:pathLst>
          </a:custGeom>
          <a:blipFill>
            <a:blip r:embed="rId27"/>
            <a:stretch>
              <a:fillRect/>
            </a:stretch>
          </a:blipFill>
        </p:spPr>
      </p:sp>
      <p:sp>
        <p:nvSpPr>
          <p:cNvPr id="16" name="Freeform 16"/>
          <p:cNvSpPr/>
          <p:nvPr/>
        </p:nvSpPr>
        <p:spPr>
          <a:xfrm rot="-10194585">
            <a:off x="8701617" y="2942864"/>
            <a:ext cx="942088" cy="1196303"/>
          </a:xfrm>
          <a:custGeom>
            <a:avLst/>
            <a:gdLst/>
            <a:ahLst/>
            <a:cxnLst/>
            <a:rect l="l" t="t" r="r" b="b"/>
            <a:pathLst>
              <a:path w="1413132" h="1794454">
                <a:moveTo>
                  <a:pt x="0" y="0"/>
                </a:moveTo>
                <a:lnTo>
                  <a:pt x="1413132" y="0"/>
                </a:lnTo>
                <a:lnTo>
                  <a:pt x="1413132" y="1794453"/>
                </a:lnTo>
                <a:lnTo>
                  <a:pt x="0" y="179445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7" name="Freeform 17"/>
          <p:cNvSpPr/>
          <p:nvPr/>
        </p:nvSpPr>
        <p:spPr>
          <a:xfrm rot="1072855">
            <a:off x="3725485" y="3578578"/>
            <a:ext cx="1058147" cy="26453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8" name="Freeform 18"/>
          <p:cNvSpPr/>
          <p:nvPr/>
        </p:nvSpPr>
        <p:spPr>
          <a:xfrm rot="-876772">
            <a:off x="6417885" y="3551720"/>
            <a:ext cx="1058147" cy="264537"/>
          </a:xfrm>
          <a:custGeom>
            <a:avLst/>
            <a:gdLst/>
            <a:ahLst/>
            <a:cxnLst/>
            <a:rect l="l" t="t" r="r" b="b"/>
            <a:pathLst>
              <a:path w="1587221" h="396805">
                <a:moveTo>
                  <a:pt x="0" y="0"/>
                </a:moveTo>
                <a:lnTo>
                  <a:pt x="1587221" y="0"/>
                </a:lnTo>
                <a:lnTo>
                  <a:pt x="1587221" y="396806"/>
                </a:lnTo>
                <a:lnTo>
                  <a:pt x="0" y="39680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9" name="Freeform 19"/>
          <p:cNvSpPr/>
          <p:nvPr/>
        </p:nvSpPr>
        <p:spPr>
          <a:xfrm rot="1072855">
            <a:off x="6416685" y="4815762"/>
            <a:ext cx="1058147" cy="26453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grpSp>
        <p:nvGrpSpPr>
          <p:cNvPr id="20" name="Group 20"/>
          <p:cNvGrpSpPr/>
          <p:nvPr/>
        </p:nvGrpSpPr>
        <p:grpSpPr>
          <a:xfrm>
            <a:off x="3987056" y="5861668"/>
            <a:ext cx="3673541" cy="474814"/>
            <a:chOff x="0" y="0"/>
            <a:chExt cx="669577" cy="86544"/>
          </a:xfrm>
        </p:grpSpPr>
        <p:sp>
          <p:nvSpPr>
            <p:cNvPr id="21" name="Freeform 21"/>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22" name="TextBox 22"/>
            <p:cNvSpPr txBox="1"/>
            <p:nvPr/>
          </p:nvSpPr>
          <p:spPr>
            <a:xfrm>
              <a:off x="62773" y="-29986"/>
              <a:ext cx="544031" cy="108417"/>
            </a:xfrm>
            <a:prstGeom prst="rect">
              <a:avLst/>
            </a:prstGeom>
          </p:spPr>
          <p:txBody>
            <a:bodyPr lIns="33867" tIns="33867" rIns="33867" bIns="33867" rtlCol="0" anchor="ctr"/>
            <a:lstStyle/>
            <a:p>
              <a:pPr algn="ctr">
                <a:lnSpc>
                  <a:spcPts val="1773"/>
                </a:lnSpc>
                <a:spcBef>
                  <a:spcPct val="0"/>
                </a:spcBef>
              </a:pPr>
              <a:endParaRPr sz="800"/>
            </a:p>
          </p:txBody>
        </p:sp>
      </p:grpSp>
      <p:sp>
        <p:nvSpPr>
          <p:cNvPr id="23" name="Freeform 23"/>
          <p:cNvSpPr/>
          <p:nvPr/>
        </p:nvSpPr>
        <p:spPr>
          <a:xfrm>
            <a:off x="7366517" y="929039"/>
            <a:ext cx="588159" cy="588159"/>
          </a:xfrm>
          <a:custGeom>
            <a:avLst/>
            <a:gdLst/>
            <a:ahLst/>
            <a:cxnLst/>
            <a:rect l="l" t="t" r="r" b="b"/>
            <a:pathLst>
              <a:path w="882239" h="882239">
                <a:moveTo>
                  <a:pt x="0" y="0"/>
                </a:moveTo>
                <a:lnTo>
                  <a:pt x="882238" y="0"/>
                </a:lnTo>
                <a:lnTo>
                  <a:pt x="882238" y="882238"/>
                </a:lnTo>
                <a:lnTo>
                  <a:pt x="0" y="88223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4" name="TextBox 24"/>
          <p:cNvSpPr txBox="1"/>
          <p:nvPr/>
        </p:nvSpPr>
        <p:spPr>
          <a:xfrm>
            <a:off x="451385" y="492137"/>
            <a:ext cx="9956605" cy="948978"/>
          </a:xfrm>
          <a:prstGeom prst="rect">
            <a:avLst/>
          </a:prstGeom>
        </p:spPr>
        <p:txBody>
          <a:bodyPr lIns="0" tIns="0" rIns="0" bIns="0" rtlCol="0" anchor="t">
            <a:spAutoFit/>
          </a:bodyPr>
          <a:lstStyle/>
          <a:p>
            <a:pPr>
              <a:lnSpc>
                <a:spcPts val="3659"/>
              </a:lnSpc>
            </a:pPr>
            <a:r>
              <a:rPr lang="en-US" sz="3734" spc="75" dirty="0">
                <a:solidFill>
                  <a:srgbClr val="0078AE"/>
                </a:solidFill>
                <a:latin typeface="Funtastic" panose="020B0604020202020204" charset="0"/>
              </a:rPr>
              <a:t>WHAT HAVE WE LEARNED</a:t>
            </a:r>
          </a:p>
          <a:p>
            <a:pPr>
              <a:lnSpc>
                <a:spcPts val="3659"/>
              </a:lnSpc>
            </a:pPr>
            <a:r>
              <a:rPr lang="en-US" sz="3734" spc="75" dirty="0">
                <a:solidFill>
                  <a:srgbClr val="0078AE"/>
                </a:solidFill>
                <a:latin typeface="Funtastic" panose="020B0604020202020204" charset="0"/>
              </a:rPr>
              <a:t>SO FAR?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 y="7"/>
            <a:ext cx="12192001" cy="6857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847516" y="685807"/>
            <a:ext cx="1474915" cy="789078"/>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829324" y="76509"/>
            <a:ext cx="955114" cy="1371795"/>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6"/>
            <a:stretch>
              <a:fillRect/>
            </a:stretch>
          </a:blipFill>
        </p:spPr>
      </p:sp>
      <p:sp>
        <p:nvSpPr>
          <p:cNvPr id="5" name="Freeform 5"/>
          <p:cNvSpPr/>
          <p:nvPr/>
        </p:nvSpPr>
        <p:spPr>
          <a:xfrm>
            <a:off x="4475206" y="2251339"/>
            <a:ext cx="3241597" cy="2743199"/>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7584088" y="2079698"/>
            <a:ext cx="2990034" cy="3086483"/>
          </a:xfrm>
          <a:custGeom>
            <a:avLst/>
            <a:gdLst/>
            <a:ahLst/>
            <a:cxnLst/>
            <a:rect l="l" t="t" r="r" b="b"/>
            <a:pathLst>
              <a:path w="4485048" h="4629727">
                <a:moveTo>
                  <a:pt x="0" y="0"/>
                </a:moveTo>
                <a:lnTo>
                  <a:pt x="4485048" y="0"/>
                </a:lnTo>
                <a:lnTo>
                  <a:pt x="4485048" y="4629727"/>
                </a:lnTo>
                <a:lnTo>
                  <a:pt x="0" y="4629727"/>
                </a:lnTo>
                <a:lnTo>
                  <a:pt x="0" y="0"/>
                </a:lnTo>
                <a:close/>
              </a:path>
            </a:pathLst>
          </a:custGeom>
          <a:blipFill>
            <a:blip r:embed="rId9"/>
            <a:stretch>
              <a:fillRect/>
            </a:stretch>
          </a:blipFill>
        </p:spPr>
      </p:sp>
      <p:sp>
        <p:nvSpPr>
          <p:cNvPr id="8" name="TextBox 8"/>
          <p:cNvSpPr txBox="1"/>
          <p:nvPr/>
        </p:nvSpPr>
        <p:spPr>
          <a:xfrm>
            <a:off x="2807944" y="610008"/>
            <a:ext cx="6188253" cy="1359668"/>
          </a:xfrm>
          <a:prstGeom prst="rect">
            <a:avLst/>
          </a:prstGeom>
        </p:spPr>
        <p:txBody>
          <a:bodyPr lIns="0" tIns="0" rIns="0" bIns="0" rtlCol="0" anchor="t">
            <a:spAutoFit/>
          </a:bodyPr>
          <a:lstStyle/>
          <a:p>
            <a:pPr algn="ctr">
              <a:lnSpc>
                <a:spcPts val="5618"/>
              </a:lnSpc>
              <a:spcBef>
                <a:spcPct val="0"/>
              </a:spcBef>
            </a:pPr>
            <a:r>
              <a:rPr lang="en-US" sz="4012" spc="81" dirty="0">
                <a:solidFill>
                  <a:srgbClr val="0078AE"/>
                </a:solidFill>
                <a:latin typeface="Funtastic" panose="020B0604020202020204" charset="0"/>
              </a:rPr>
              <a:t>Movement Food and Rest Makes...</a:t>
            </a:r>
          </a:p>
        </p:txBody>
      </p:sp>
      <p:sp>
        <p:nvSpPr>
          <p:cNvPr id="9" name="TextBox 9"/>
          <p:cNvSpPr txBox="1"/>
          <p:nvPr/>
        </p:nvSpPr>
        <p:spPr>
          <a:xfrm>
            <a:off x="2479412" y="5384926"/>
            <a:ext cx="1652893" cy="750398"/>
          </a:xfrm>
          <a:prstGeom prst="rect">
            <a:avLst/>
          </a:prstGeom>
        </p:spPr>
        <p:txBody>
          <a:bodyPr lIns="0" tIns="0" rIns="0" bIns="0" rtlCol="0" anchor="t">
            <a:spAutoFit/>
          </a:bodyPr>
          <a:lstStyle/>
          <a:p>
            <a:pPr algn="ctr">
              <a:lnSpc>
                <a:spcPts val="3005"/>
              </a:lnSpc>
            </a:pPr>
            <a:r>
              <a:rPr lang="en-US" sz="2005" spc="101" dirty="0">
                <a:solidFill>
                  <a:srgbClr val="545454"/>
                </a:solidFill>
                <a:latin typeface="อีฟดอวอิ้ง"/>
              </a:rPr>
              <a:t>Our bodies </a:t>
            </a:r>
          </a:p>
          <a:p>
            <a:pPr marL="0" lvl="1" algn="ctr">
              <a:lnSpc>
                <a:spcPts val="3005"/>
              </a:lnSpc>
              <a:spcBef>
                <a:spcPct val="0"/>
              </a:spcBef>
            </a:pPr>
            <a:r>
              <a:rPr lang="en-US" sz="2005" spc="101" dirty="0">
                <a:solidFill>
                  <a:srgbClr val="545454"/>
                </a:solidFill>
                <a:latin typeface="อีฟดอวอิ้ง"/>
              </a:rPr>
              <a:t>healthier</a:t>
            </a:r>
          </a:p>
        </p:txBody>
      </p:sp>
      <p:sp>
        <p:nvSpPr>
          <p:cNvPr id="10" name="TextBox 10"/>
          <p:cNvSpPr txBox="1"/>
          <p:nvPr/>
        </p:nvSpPr>
        <p:spPr>
          <a:xfrm>
            <a:off x="5075624" y="5384924"/>
            <a:ext cx="1652893" cy="750398"/>
          </a:xfrm>
          <a:prstGeom prst="rect">
            <a:avLst/>
          </a:prstGeom>
        </p:spPr>
        <p:txBody>
          <a:bodyPr lIns="0" tIns="0" rIns="0" bIns="0" rtlCol="0" anchor="t">
            <a:spAutoFit/>
          </a:bodyPr>
          <a:lstStyle/>
          <a:p>
            <a:pPr marL="0" lvl="1" algn="ctr">
              <a:lnSpc>
                <a:spcPts val="3005"/>
              </a:lnSpc>
              <a:spcBef>
                <a:spcPct val="0"/>
              </a:spcBef>
            </a:pPr>
            <a:r>
              <a:rPr lang="en-US" sz="2005" spc="101" dirty="0">
                <a:solidFill>
                  <a:srgbClr val="545454"/>
                </a:solidFill>
                <a:latin typeface="อีฟดอวอิ้ง"/>
              </a:rPr>
              <a:t>Our brains learn better</a:t>
            </a:r>
          </a:p>
        </p:txBody>
      </p:sp>
      <p:sp>
        <p:nvSpPr>
          <p:cNvPr id="11" name="TextBox 11"/>
          <p:cNvSpPr txBox="1"/>
          <p:nvPr/>
        </p:nvSpPr>
        <p:spPr>
          <a:xfrm>
            <a:off x="8252660" y="5293094"/>
            <a:ext cx="1652893" cy="1135119"/>
          </a:xfrm>
          <a:prstGeom prst="rect">
            <a:avLst/>
          </a:prstGeom>
        </p:spPr>
        <p:txBody>
          <a:bodyPr lIns="0" tIns="0" rIns="0" bIns="0" rtlCol="0" anchor="t">
            <a:spAutoFit/>
          </a:bodyPr>
          <a:lstStyle/>
          <a:p>
            <a:pPr algn="ctr">
              <a:lnSpc>
                <a:spcPts val="3005"/>
              </a:lnSpc>
            </a:pPr>
            <a:r>
              <a:rPr lang="en-US" sz="2005" spc="101" dirty="0">
                <a:solidFill>
                  <a:srgbClr val="545454"/>
                </a:solidFill>
                <a:latin typeface="อีฟดอวอิ้ง"/>
              </a:rPr>
              <a:t>Our bodies </a:t>
            </a:r>
          </a:p>
          <a:p>
            <a:pPr marL="0" lvl="1" algn="ctr">
              <a:lnSpc>
                <a:spcPts val="3005"/>
              </a:lnSpc>
              <a:spcBef>
                <a:spcPct val="0"/>
              </a:spcBef>
            </a:pPr>
            <a:r>
              <a:rPr lang="en-US" sz="2005" spc="101" dirty="0">
                <a:solidFill>
                  <a:srgbClr val="545454"/>
                </a:solidFill>
                <a:latin typeface="อีฟดอวอิ้ง"/>
              </a:rPr>
              <a:t>calmer and happier</a:t>
            </a:r>
          </a:p>
        </p:txBody>
      </p:sp>
      <p:sp>
        <p:nvSpPr>
          <p:cNvPr id="12" name="Slide Number Placeholder 11">
            <a:extLst>
              <a:ext uri="{FF2B5EF4-FFF2-40B4-BE49-F238E27FC236}">
                <a16:creationId xmlns:a16="http://schemas.microsoft.com/office/drawing/2014/main" id="{F9DD66D8-BCDE-1482-6C0A-437F5C55D9A1}"/>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13" name="Freeform 8"/>
          <p:cNvSpPr/>
          <p:nvPr/>
        </p:nvSpPr>
        <p:spPr>
          <a:xfrm>
            <a:off x="1446641" y="2294991"/>
            <a:ext cx="2722606" cy="2887125"/>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10"/>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8" name="TextBox 8"/>
          <p:cNvSpPr txBox="1"/>
          <p:nvPr/>
        </p:nvSpPr>
        <p:spPr>
          <a:xfrm>
            <a:off x="2807940" y="610002"/>
            <a:ext cx="6188253" cy="1359668"/>
          </a:xfrm>
          <a:prstGeom prst="rect">
            <a:avLst/>
          </a:prstGeom>
        </p:spPr>
        <p:txBody>
          <a:bodyPr lIns="0" tIns="0" rIns="0" bIns="0" rtlCol="0" anchor="t">
            <a:spAutoFit/>
          </a:bodyPr>
          <a:lstStyle/>
          <a:p>
            <a:pPr algn="ctr">
              <a:lnSpc>
                <a:spcPts val="5617"/>
              </a:lnSpc>
              <a:spcBef>
                <a:spcPct val="0"/>
              </a:spcBef>
            </a:pPr>
            <a:r>
              <a:rPr lang="en-US" sz="4012" spc="80" dirty="0">
                <a:solidFill>
                  <a:srgbClr val="0078AE"/>
                </a:solidFill>
                <a:latin typeface="Funtastic" panose="020B0604020202020204" charset="0"/>
              </a:rPr>
              <a:t>Thank you to our contributors!</a:t>
            </a:r>
          </a:p>
        </p:txBody>
      </p:sp>
      <p:sp>
        <p:nvSpPr>
          <p:cNvPr id="13" name="AutoShape 2" descr="A logo on a black background&#10;&#10;Description automatically generated"/>
          <p:cNvSpPr>
            <a:spLocks noChangeAspect="1" noChangeArrowheads="1"/>
          </p:cNvSpPr>
          <p:nvPr/>
        </p:nvSpPr>
        <p:spPr bwMode="auto">
          <a:xfrm>
            <a:off x="1418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800"/>
          </a:p>
        </p:txBody>
      </p:sp>
      <p:pic>
        <p:nvPicPr>
          <p:cNvPr id="1028" name="Picture 4" descr="Sport for Life - Developing physical literacy and delivering quality s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35940"/>
            <a:ext cx="4006849" cy="120205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sson Plans and Activities for Teaching Canada's Food Gu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0211" y="5341534"/>
            <a:ext cx="2760639" cy="120205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C Teachers' Federation |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982" y="5341533"/>
            <a:ext cx="2482850" cy="14097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bc-ed-logo - Delta School District"/>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800"/>
          </a:p>
        </p:txBody>
      </p:sp>
      <p:sp>
        <p:nvSpPr>
          <p:cNvPr id="4" name="AutoShape 4" descr="bc-ed-logo - Delta School District"/>
          <p:cNvSpPr>
            <a:spLocks noChangeAspect="1" noChangeArrowheads="1"/>
          </p:cNvSpPr>
          <p:nvPr/>
        </p:nvSpPr>
        <p:spPr bwMode="auto">
          <a:xfrm>
            <a:off x="205317" y="5292"/>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800"/>
          </a:p>
        </p:txBody>
      </p:sp>
      <p:sp>
        <p:nvSpPr>
          <p:cNvPr id="5" name="AutoShape 6" descr="bc-ed-logo - Delta School District"/>
          <p:cNvSpPr>
            <a:spLocks noChangeAspect="1" noChangeArrowheads="1"/>
          </p:cNvSpPr>
          <p:nvPr/>
        </p:nvSpPr>
        <p:spPr bwMode="auto">
          <a:xfrm>
            <a:off x="306917" y="106892"/>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800"/>
          </a:p>
        </p:txBody>
      </p:sp>
      <p:sp>
        <p:nvSpPr>
          <p:cNvPr id="9" name="AutoShape 14" descr="BC Centre for Disease Control"/>
          <p:cNvSpPr>
            <a:spLocks noChangeAspect="1" noChangeArrowheads="1"/>
          </p:cNvSpPr>
          <p:nvPr/>
        </p:nvSpPr>
        <p:spPr bwMode="auto">
          <a:xfrm>
            <a:off x="408517" y="208492"/>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800"/>
          </a:p>
        </p:txBody>
      </p:sp>
      <p:pic>
        <p:nvPicPr>
          <p:cNvPr id="1046" name="Picture 22" descr="Jobs at BC Centre for Disease Control | BCjobs.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2953" y="2133532"/>
            <a:ext cx="3135155" cy="10211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dependent Schools Funding System | MS Dynamics Integration | FreshWorks  Studio">
            <a:extLst>
              <a:ext uri="{FF2B5EF4-FFF2-40B4-BE49-F238E27FC236}">
                <a16:creationId xmlns:a16="http://schemas.microsoft.com/office/drawing/2014/main" id="{8EB0E669-91E8-9397-ADCB-9CF165589A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317" y="1857830"/>
            <a:ext cx="4932265" cy="14072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C. Ministry of Health Geographies Portal">
            <a:extLst>
              <a:ext uri="{FF2B5EF4-FFF2-40B4-BE49-F238E27FC236}">
                <a16:creationId xmlns:a16="http://schemas.microsoft.com/office/drawing/2014/main" id="{837EA477-95C0-EAA8-562E-BF3A075C3E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4170" y="3601694"/>
            <a:ext cx="3591946" cy="14464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C Lions and TELUS Raise the Game Campaign Donates $20,000 to I·SPARC –  ISPARC Move | Play | Compete">
            <a:extLst>
              <a:ext uri="{FF2B5EF4-FFF2-40B4-BE49-F238E27FC236}">
                <a16:creationId xmlns:a16="http://schemas.microsoft.com/office/drawing/2014/main" id="{5A59DEDD-E6AF-7FA1-CD80-ABC50CFB70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87284" y="5332994"/>
            <a:ext cx="4617432" cy="12020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Taming Worry Dragons">
            <a:extLst>
              <a:ext uri="{FF2B5EF4-FFF2-40B4-BE49-F238E27FC236}">
                <a16:creationId xmlns:a16="http://schemas.microsoft.com/office/drawing/2014/main" id="{4DA28C14-38E1-3039-1B2A-5536539EC49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57169" y="3271656"/>
            <a:ext cx="4006849" cy="16156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9">
            <a:extLst>
              <a:ext uri="{FF2B5EF4-FFF2-40B4-BE49-F238E27FC236}">
                <a16:creationId xmlns:a16="http://schemas.microsoft.com/office/drawing/2014/main" id="{59D0FE6D-8C25-B0D0-B6B9-8693FFFC4906}"/>
              </a:ext>
            </a:extLst>
          </p:cNvPr>
          <p:cNvSpPr txBox="1"/>
          <p:nvPr/>
        </p:nvSpPr>
        <p:spPr>
          <a:xfrm>
            <a:off x="858091" y="284700"/>
            <a:ext cx="5533280" cy="738664"/>
          </a:xfrm>
          <a:prstGeom prst="rect">
            <a:avLst/>
          </a:prstGeom>
        </p:spPr>
        <p:txBody>
          <a:bodyPr lIns="0" tIns="0" rIns="0" bIns="0" rtlCol="0" anchor="t">
            <a:spAutoFit/>
          </a:bodyPr>
          <a:lstStyle/>
          <a:p>
            <a:endParaRPr lang="en-US" sz="4800" b="1" dirty="0">
              <a:solidFill>
                <a:srgbClr val="FF0000"/>
              </a:solidFill>
              <a:latin typeface="Funtastic"/>
            </a:endParaRPr>
          </a:p>
        </p:txBody>
      </p:sp>
    </p:spTree>
    <p:extLst>
      <p:ext uri="{BB962C8B-B14F-4D97-AF65-F5344CB8AC3E}">
        <p14:creationId xmlns:p14="http://schemas.microsoft.com/office/powerpoint/2010/main" val="1589413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4" y="7"/>
            <a:ext cx="12192001" cy="6857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858095" y="2560093"/>
            <a:ext cx="5695109" cy="3539430"/>
          </a:xfrm>
          <a:prstGeom prst="rect">
            <a:avLst/>
          </a:prstGeom>
        </p:spPr>
        <p:txBody>
          <a:bodyPr wrap="square" lIns="0" tIns="0" rIns="0" bIns="0" rtlCol="0" anchor="t">
            <a:spAutoFit/>
          </a:bodyPr>
          <a:lstStyle/>
          <a:p>
            <a:pPr defTabSz="609630">
              <a:lnSpc>
                <a:spcPts val="4558"/>
              </a:lnSpc>
            </a:pPr>
            <a:r>
              <a:rPr lang="en-US" sz="4134" dirty="0">
                <a:solidFill>
                  <a:srgbClr val="0078AE"/>
                </a:solidFill>
                <a:latin typeface="Funtastic"/>
              </a:rPr>
              <a:t>PHN Name, Role</a:t>
            </a:r>
          </a:p>
          <a:p>
            <a:pPr defTabSz="609630">
              <a:lnSpc>
                <a:spcPts val="4558"/>
              </a:lnSpc>
            </a:pPr>
            <a:r>
              <a:rPr lang="en-US" sz="4134" dirty="0">
                <a:solidFill>
                  <a:srgbClr val="0078AE"/>
                </a:solidFill>
                <a:latin typeface="Funtastic"/>
              </a:rPr>
              <a:t>&amp; Fun Fact</a:t>
            </a:r>
            <a:endParaRPr lang="en-US" sz="4651" dirty="0">
              <a:solidFill>
                <a:srgbClr val="0078AE"/>
              </a:solidFill>
              <a:latin typeface="Funtastic"/>
            </a:endParaRPr>
          </a:p>
          <a:p>
            <a:pPr defTabSz="609630">
              <a:lnSpc>
                <a:spcPts val="4558"/>
              </a:lnSpc>
            </a:pPr>
            <a:endParaRPr lang="en-US" sz="4651" dirty="0">
              <a:solidFill>
                <a:srgbClr val="0078AE"/>
              </a:solidFill>
              <a:latin typeface="Funtastic"/>
            </a:endParaRPr>
          </a:p>
          <a:p>
            <a:pPr defTabSz="609630">
              <a:lnSpc>
                <a:spcPts val="4558"/>
              </a:lnSpc>
            </a:pPr>
            <a:endParaRPr lang="en-US" sz="4651" dirty="0">
              <a:solidFill>
                <a:srgbClr val="0078AE"/>
              </a:solidFill>
              <a:latin typeface="Funtastic"/>
            </a:endParaRPr>
          </a:p>
          <a:p>
            <a:pPr defTabSz="609630">
              <a:lnSpc>
                <a:spcPts val="4558"/>
              </a:lnSpc>
            </a:pPr>
            <a:endParaRPr lang="en-US" sz="4651" dirty="0">
              <a:solidFill>
                <a:srgbClr val="0078AE"/>
              </a:solidFill>
              <a:latin typeface="Funtastic"/>
            </a:endParaRPr>
          </a:p>
          <a:p>
            <a:pPr defTabSz="609630">
              <a:lnSpc>
                <a:spcPts val="4558"/>
              </a:lnSpc>
              <a:spcBef>
                <a:spcPct val="0"/>
              </a:spcBef>
            </a:pPr>
            <a:endParaRPr lang="en-US" sz="4651" dirty="0">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858095" y="1444712"/>
            <a:ext cx="5533281" cy="1192634"/>
          </a:xfrm>
          <a:prstGeom prst="rect">
            <a:avLst/>
          </a:prstGeom>
        </p:spPr>
        <p:txBody>
          <a:bodyPr lIns="0" tIns="0" rIns="0" bIns="0" rtlCol="0" anchor="t">
            <a:spAutoFit/>
          </a:bodyPr>
          <a:lstStyle/>
          <a:p>
            <a:pPr defTabSz="609630">
              <a:lnSpc>
                <a:spcPts val="3135"/>
              </a:lnSpc>
            </a:pPr>
            <a:r>
              <a:rPr lang="en-US" sz="3200" dirty="0">
                <a:solidFill>
                  <a:srgbClr val="0078AE"/>
                </a:solidFill>
                <a:latin typeface="Funtastic"/>
              </a:rPr>
              <a:t>School Health Promotion:</a:t>
            </a:r>
          </a:p>
          <a:p>
            <a:pPr defTabSz="609630">
              <a:lnSpc>
                <a:spcPts val="3135"/>
              </a:lnSpc>
            </a:pPr>
            <a:r>
              <a:rPr lang="en-US" sz="3200" dirty="0">
                <a:solidFill>
                  <a:srgbClr val="0078AE"/>
                </a:solidFill>
                <a:latin typeface="Funtastic"/>
              </a:rPr>
              <a:t>Physical Health</a:t>
            </a:r>
          </a:p>
          <a:p>
            <a:pPr defTabSz="609630">
              <a:lnSpc>
                <a:spcPts val="3135"/>
              </a:lnSpc>
              <a:spcBef>
                <a:spcPct val="0"/>
              </a:spcBef>
            </a:pPr>
            <a:endParaRPr lang="en-US" sz="3200" dirty="0">
              <a:solidFill>
                <a:srgbClr val="0078AE"/>
              </a:solidFill>
              <a:latin typeface="Funtastic"/>
            </a:endParaRPr>
          </a:p>
        </p:txBody>
      </p:sp>
      <p:sp>
        <p:nvSpPr>
          <p:cNvPr id="9" name="Freeform 18">
            <a:extLst>
              <a:ext uri="{FF2B5EF4-FFF2-40B4-BE49-F238E27FC236}">
                <a16:creationId xmlns:a16="http://schemas.microsoft.com/office/drawing/2014/main" id="{49A57080-A2CD-C586-EE68-D93D2268356A}"/>
              </a:ext>
            </a:extLst>
          </p:cNvPr>
          <p:cNvSpPr/>
          <p:nvPr/>
        </p:nvSpPr>
        <p:spPr>
          <a:xfrm>
            <a:off x="7810058" y="5790078"/>
            <a:ext cx="3544742" cy="890126"/>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pPr defTabSz="609630"/>
            <a:fld id="{B6F15528-21DE-4FAA-801E-634DDDAF4B2B}" type="slidenum">
              <a:rPr lang="en-US">
                <a:solidFill>
                  <a:prstClr val="black">
                    <a:tint val="75000"/>
                  </a:prstClr>
                </a:solidFill>
                <a:latin typeface="Calibri"/>
              </a:rPr>
              <a:pPr defTabSz="609630"/>
              <a:t>2</a:t>
            </a:fld>
            <a:endParaRPr lang="en-US" dirty="0">
              <a:solidFill>
                <a:prstClr val="black">
                  <a:tint val="75000"/>
                </a:prstClr>
              </a:solidFill>
              <a:latin typeface="Calibri"/>
            </a:endParaRPr>
          </a:p>
        </p:txBody>
      </p:sp>
      <p:sp>
        <p:nvSpPr>
          <p:cNvPr id="10" name="TextBox 19">
            <a:extLst>
              <a:ext uri="{FF2B5EF4-FFF2-40B4-BE49-F238E27FC236}">
                <a16:creationId xmlns:a16="http://schemas.microsoft.com/office/drawing/2014/main" id="{7005DC7E-10E9-7E89-BAFD-343E6346D591}"/>
              </a:ext>
            </a:extLst>
          </p:cNvPr>
          <p:cNvSpPr txBox="1"/>
          <p:nvPr/>
        </p:nvSpPr>
        <p:spPr>
          <a:xfrm>
            <a:off x="858095" y="554523"/>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a:cs typeface="Calibri"/>
              </a:rPr>
              <a:t>PILOT: September 2024</a:t>
            </a:r>
            <a:endParaRPr lang="en-US" sz="3200" b="1" dirty="0">
              <a:solidFill>
                <a:srgbClr val="FF0000"/>
              </a:solidFill>
              <a:latin typeface="Calibri"/>
              <a:cs typeface="Calibri"/>
            </a:endParaRPr>
          </a:p>
          <a:p>
            <a:pPr>
              <a:lnSpc>
                <a:spcPts val="4703"/>
              </a:lnSpc>
              <a:spcBef>
                <a:spcPct val="0"/>
              </a:spcBef>
            </a:pPr>
            <a:endParaRPr lang="en-US" sz="4800" dirty="0">
              <a:solidFill>
                <a:srgbClr val="0078AE"/>
              </a:solidFill>
              <a:latin typeface="Funtastic"/>
            </a:endParaRPr>
          </a:p>
        </p:txBody>
      </p:sp>
    </p:spTree>
    <p:extLst>
      <p:ext uri="{BB962C8B-B14F-4D97-AF65-F5344CB8AC3E}">
        <p14:creationId xmlns:p14="http://schemas.microsoft.com/office/powerpoint/2010/main" val="276868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rot="1287118">
            <a:off x="6464975" y="3428800"/>
            <a:ext cx="2147464" cy="512453"/>
            <a:chOff x="0" y="0"/>
            <a:chExt cx="362669" cy="86544"/>
          </a:xfrm>
        </p:grpSpPr>
        <p:sp>
          <p:nvSpPr>
            <p:cNvPr id="4" name="Freeform 4"/>
            <p:cNvSpPr/>
            <p:nvPr/>
          </p:nvSpPr>
          <p:spPr>
            <a:xfrm>
              <a:off x="0" y="0"/>
              <a:ext cx="362669" cy="86544"/>
            </a:xfrm>
            <a:custGeom>
              <a:avLst/>
              <a:gdLst/>
              <a:ahLst/>
              <a:cxnLst/>
              <a:rect l="l" t="t" r="r" b="b"/>
              <a:pathLst>
                <a:path w="362669" h="86544">
                  <a:moveTo>
                    <a:pt x="181335" y="0"/>
                  </a:moveTo>
                  <a:cubicBezTo>
                    <a:pt x="81186" y="0"/>
                    <a:pt x="0" y="19374"/>
                    <a:pt x="0" y="43272"/>
                  </a:cubicBezTo>
                  <a:cubicBezTo>
                    <a:pt x="0" y="67171"/>
                    <a:pt x="81186" y="86544"/>
                    <a:pt x="181335" y="86544"/>
                  </a:cubicBezTo>
                  <a:cubicBezTo>
                    <a:pt x="281483" y="86544"/>
                    <a:pt x="362669" y="67171"/>
                    <a:pt x="362669" y="43272"/>
                  </a:cubicBezTo>
                  <a:cubicBezTo>
                    <a:pt x="362669" y="19374"/>
                    <a:pt x="281483" y="0"/>
                    <a:pt x="181335" y="0"/>
                  </a:cubicBezTo>
                  <a:close/>
                </a:path>
              </a:pathLst>
            </a:custGeom>
            <a:solidFill>
              <a:srgbClr val="5D5D5D">
                <a:alpha val="22745"/>
              </a:srgbClr>
            </a:solidFill>
          </p:spPr>
        </p:sp>
        <p:sp>
          <p:nvSpPr>
            <p:cNvPr id="5" name="TextBox 5"/>
            <p:cNvSpPr txBox="1"/>
            <p:nvPr/>
          </p:nvSpPr>
          <p:spPr>
            <a:xfrm>
              <a:off x="34000" y="-29986"/>
              <a:ext cx="294669" cy="108417"/>
            </a:xfrm>
            <a:prstGeom prst="rect">
              <a:avLst/>
            </a:prstGeom>
          </p:spPr>
          <p:txBody>
            <a:bodyPr lIns="33867" tIns="33867" rIns="33867" bIns="33867" rtlCol="0" anchor="ctr"/>
            <a:lstStyle/>
            <a:p>
              <a:pPr algn="ctr">
                <a:lnSpc>
                  <a:spcPts val="1773"/>
                </a:lnSpc>
                <a:spcBef>
                  <a:spcPct val="0"/>
                </a:spcBef>
              </a:pPr>
              <a:endParaRPr sz="800"/>
            </a:p>
          </p:txBody>
        </p:sp>
      </p:grpSp>
      <p:grpSp>
        <p:nvGrpSpPr>
          <p:cNvPr id="6" name="Group 6"/>
          <p:cNvGrpSpPr/>
          <p:nvPr/>
        </p:nvGrpSpPr>
        <p:grpSpPr>
          <a:xfrm>
            <a:off x="11046987" y="2992786"/>
            <a:ext cx="1257290" cy="259882"/>
            <a:chOff x="0" y="0"/>
            <a:chExt cx="212334" cy="43890"/>
          </a:xfrm>
        </p:grpSpPr>
        <p:sp>
          <p:nvSpPr>
            <p:cNvPr id="7" name="Freeform 7"/>
            <p:cNvSpPr/>
            <p:nvPr/>
          </p:nvSpPr>
          <p:spPr>
            <a:xfrm>
              <a:off x="0" y="0"/>
              <a:ext cx="212334" cy="43890"/>
            </a:xfrm>
            <a:custGeom>
              <a:avLst/>
              <a:gdLst/>
              <a:ahLst/>
              <a:cxnLst/>
              <a:rect l="l" t="t" r="r" b="b"/>
              <a:pathLst>
                <a:path w="212334" h="43890">
                  <a:moveTo>
                    <a:pt x="106167" y="0"/>
                  </a:moveTo>
                  <a:cubicBezTo>
                    <a:pt x="47533" y="0"/>
                    <a:pt x="0" y="9825"/>
                    <a:pt x="0" y="21945"/>
                  </a:cubicBezTo>
                  <a:cubicBezTo>
                    <a:pt x="0" y="34065"/>
                    <a:pt x="47533" y="43890"/>
                    <a:pt x="106167" y="43890"/>
                  </a:cubicBezTo>
                  <a:cubicBezTo>
                    <a:pt x="164802" y="43890"/>
                    <a:pt x="212334" y="34065"/>
                    <a:pt x="212334" y="21945"/>
                  </a:cubicBezTo>
                  <a:cubicBezTo>
                    <a:pt x="212334" y="9825"/>
                    <a:pt x="164802" y="0"/>
                    <a:pt x="106167" y="0"/>
                  </a:cubicBezTo>
                  <a:close/>
                </a:path>
              </a:pathLst>
            </a:custGeom>
            <a:solidFill>
              <a:srgbClr val="5D5D5D">
                <a:alpha val="22745"/>
              </a:srgbClr>
            </a:solidFill>
          </p:spPr>
        </p:sp>
        <p:sp>
          <p:nvSpPr>
            <p:cNvPr id="8" name="TextBox 8"/>
            <p:cNvSpPr txBox="1"/>
            <p:nvPr/>
          </p:nvSpPr>
          <p:spPr>
            <a:xfrm>
              <a:off x="19906" y="-33985"/>
              <a:ext cx="172522" cy="73760"/>
            </a:xfrm>
            <a:prstGeom prst="rect">
              <a:avLst/>
            </a:prstGeom>
          </p:spPr>
          <p:txBody>
            <a:bodyPr lIns="33867" tIns="33867" rIns="33867" bIns="33867" rtlCol="0" anchor="ctr"/>
            <a:lstStyle/>
            <a:p>
              <a:pPr algn="ctr">
                <a:lnSpc>
                  <a:spcPts val="1773"/>
                </a:lnSpc>
                <a:spcBef>
                  <a:spcPct val="0"/>
                </a:spcBef>
              </a:pPr>
              <a:endParaRPr sz="800"/>
            </a:p>
          </p:txBody>
        </p:sp>
      </p:grpSp>
      <p:sp>
        <p:nvSpPr>
          <p:cNvPr id="9" name="Freeform 9"/>
          <p:cNvSpPr/>
          <p:nvPr/>
        </p:nvSpPr>
        <p:spPr>
          <a:xfrm>
            <a:off x="6094540" y="296382"/>
            <a:ext cx="2350333" cy="3583736"/>
          </a:xfrm>
          <a:custGeom>
            <a:avLst/>
            <a:gdLst/>
            <a:ahLst/>
            <a:cxnLst/>
            <a:rect l="l" t="t" r="r" b="b"/>
            <a:pathLst>
              <a:path w="3525500" h="5375604">
                <a:moveTo>
                  <a:pt x="0" y="0"/>
                </a:moveTo>
                <a:lnTo>
                  <a:pt x="3525501" y="0"/>
                </a:lnTo>
                <a:lnTo>
                  <a:pt x="3525501" y="5375604"/>
                </a:lnTo>
                <a:lnTo>
                  <a:pt x="0" y="5375604"/>
                </a:lnTo>
                <a:lnTo>
                  <a:pt x="0" y="0"/>
                </a:lnTo>
                <a:close/>
              </a:path>
            </a:pathLst>
          </a:custGeom>
          <a:blipFill>
            <a:blip r:embed="rId4"/>
            <a:stretch>
              <a:fillRect/>
            </a:stretch>
          </a:blipFill>
        </p:spPr>
      </p:sp>
      <p:sp>
        <p:nvSpPr>
          <p:cNvPr id="10" name="Freeform 10"/>
          <p:cNvSpPr/>
          <p:nvPr/>
        </p:nvSpPr>
        <p:spPr>
          <a:xfrm>
            <a:off x="10119530" y="-260329"/>
            <a:ext cx="2184747" cy="3322809"/>
          </a:xfrm>
          <a:custGeom>
            <a:avLst/>
            <a:gdLst/>
            <a:ahLst/>
            <a:cxnLst/>
            <a:rect l="l" t="t" r="r" b="b"/>
            <a:pathLst>
              <a:path w="3277120" h="4984213">
                <a:moveTo>
                  <a:pt x="0" y="0"/>
                </a:moveTo>
                <a:lnTo>
                  <a:pt x="3277120" y="0"/>
                </a:lnTo>
                <a:lnTo>
                  <a:pt x="3277120" y="4984213"/>
                </a:lnTo>
                <a:lnTo>
                  <a:pt x="0" y="4984213"/>
                </a:lnTo>
                <a:lnTo>
                  <a:pt x="0" y="0"/>
                </a:lnTo>
                <a:close/>
              </a:path>
            </a:pathLst>
          </a:custGeom>
          <a:blipFill>
            <a:blip r:embed="rId5"/>
            <a:stretch>
              <a:fillRect/>
            </a:stretch>
          </a:blipFill>
        </p:spPr>
      </p:sp>
      <p:grpSp>
        <p:nvGrpSpPr>
          <p:cNvPr id="11" name="Group 11"/>
          <p:cNvGrpSpPr/>
          <p:nvPr/>
        </p:nvGrpSpPr>
        <p:grpSpPr>
          <a:xfrm>
            <a:off x="8206162" y="5256560"/>
            <a:ext cx="3673541" cy="474814"/>
            <a:chOff x="0" y="0"/>
            <a:chExt cx="669577" cy="86544"/>
          </a:xfrm>
        </p:grpSpPr>
        <p:sp>
          <p:nvSpPr>
            <p:cNvPr id="12" name="Freeform 12"/>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13" name="TextBox 13"/>
            <p:cNvSpPr txBox="1"/>
            <p:nvPr/>
          </p:nvSpPr>
          <p:spPr>
            <a:xfrm>
              <a:off x="62773" y="-29986"/>
              <a:ext cx="544031" cy="108417"/>
            </a:xfrm>
            <a:prstGeom prst="rect">
              <a:avLst/>
            </a:prstGeom>
          </p:spPr>
          <p:txBody>
            <a:bodyPr lIns="33867" tIns="33867" rIns="33867" bIns="33867" rtlCol="0" anchor="ctr"/>
            <a:lstStyle/>
            <a:p>
              <a:pPr algn="ctr">
                <a:lnSpc>
                  <a:spcPts val="1773"/>
                </a:lnSpc>
                <a:spcBef>
                  <a:spcPct val="0"/>
                </a:spcBef>
              </a:pPr>
              <a:endParaRPr sz="800"/>
            </a:p>
          </p:txBody>
        </p:sp>
      </p:grpSp>
      <p:sp>
        <p:nvSpPr>
          <p:cNvPr id="14" name="Freeform 14"/>
          <p:cNvSpPr/>
          <p:nvPr/>
        </p:nvSpPr>
        <p:spPr>
          <a:xfrm>
            <a:off x="8206162" y="404331"/>
            <a:ext cx="3124762" cy="5043327"/>
          </a:xfrm>
          <a:custGeom>
            <a:avLst/>
            <a:gdLst/>
            <a:ahLst/>
            <a:cxnLst/>
            <a:rect l="l" t="t" r="r" b="b"/>
            <a:pathLst>
              <a:path w="4687143" h="7564991">
                <a:moveTo>
                  <a:pt x="0" y="0"/>
                </a:moveTo>
                <a:lnTo>
                  <a:pt x="4687142" y="0"/>
                </a:lnTo>
                <a:lnTo>
                  <a:pt x="4687142" y="7564991"/>
                </a:lnTo>
                <a:lnTo>
                  <a:pt x="0" y="7564991"/>
                </a:lnTo>
                <a:lnTo>
                  <a:pt x="0" y="0"/>
                </a:lnTo>
                <a:close/>
              </a:path>
            </a:pathLst>
          </a:custGeom>
          <a:blipFill>
            <a:blip r:embed="rId6"/>
            <a:stretch>
              <a:fillRect/>
            </a:stretch>
          </a:blipFill>
        </p:spPr>
      </p:sp>
      <p:sp>
        <p:nvSpPr>
          <p:cNvPr id="15" name="TextBox 15"/>
          <p:cNvSpPr txBox="1"/>
          <p:nvPr/>
        </p:nvSpPr>
        <p:spPr>
          <a:xfrm>
            <a:off x="858091" y="1444710"/>
            <a:ext cx="5533280" cy="795089"/>
          </a:xfrm>
          <a:prstGeom prst="rect">
            <a:avLst/>
          </a:prstGeom>
        </p:spPr>
        <p:txBody>
          <a:bodyPr lIns="0" tIns="0" rIns="0" bIns="0" rtlCol="0" anchor="t">
            <a:spAutoFit/>
          </a:bodyPr>
          <a:lstStyle/>
          <a:p>
            <a:pPr>
              <a:lnSpc>
                <a:spcPts val="3136"/>
              </a:lnSpc>
            </a:pPr>
            <a:r>
              <a:rPr lang="en-US" sz="3200" dirty="0">
                <a:solidFill>
                  <a:srgbClr val="0078AE"/>
                </a:solidFill>
                <a:latin typeface="Funtastic"/>
              </a:rPr>
              <a:t>Physical Health</a:t>
            </a:r>
          </a:p>
          <a:p>
            <a:pPr>
              <a:lnSpc>
                <a:spcPts val="3136"/>
              </a:lnSpc>
              <a:spcBef>
                <a:spcPct val="0"/>
              </a:spcBef>
            </a:pPr>
            <a:endParaRPr lang="en-US" sz="3200" dirty="0">
              <a:solidFill>
                <a:srgbClr val="0078AE"/>
              </a:solidFill>
              <a:latin typeface="Funtastic"/>
            </a:endParaRPr>
          </a:p>
        </p:txBody>
      </p:sp>
      <p:sp>
        <p:nvSpPr>
          <p:cNvPr id="16" name="Freeform 16"/>
          <p:cNvSpPr/>
          <p:nvPr/>
        </p:nvSpPr>
        <p:spPr>
          <a:xfrm rot="-465425" flipH="1">
            <a:off x="592355" y="118023"/>
            <a:ext cx="1760551" cy="1135555"/>
          </a:xfrm>
          <a:custGeom>
            <a:avLst/>
            <a:gdLst/>
            <a:ahLst/>
            <a:cxnLst/>
            <a:rect l="l" t="t" r="r" b="b"/>
            <a:pathLst>
              <a:path w="2640827" h="1703333">
                <a:moveTo>
                  <a:pt x="2640827" y="0"/>
                </a:moveTo>
                <a:lnTo>
                  <a:pt x="0" y="0"/>
                </a:lnTo>
                <a:lnTo>
                  <a:pt x="0" y="1703334"/>
                </a:lnTo>
                <a:lnTo>
                  <a:pt x="2640827" y="1703334"/>
                </a:lnTo>
                <a:lnTo>
                  <a:pt x="2640827"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3624732" y="-1276735"/>
            <a:ext cx="1793266" cy="1962535"/>
          </a:xfrm>
          <a:custGeom>
            <a:avLst/>
            <a:gdLst/>
            <a:ahLst/>
            <a:cxnLst/>
            <a:rect l="l" t="t" r="r" b="b"/>
            <a:pathLst>
              <a:path w="2689899" h="2943802">
                <a:moveTo>
                  <a:pt x="0" y="0"/>
                </a:moveTo>
                <a:lnTo>
                  <a:pt x="2689899" y="0"/>
                </a:lnTo>
                <a:lnTo>
                  <a:pt x="2689899" y="2943802"/>
                </a:lnTo>
                <a:lnTo>
                  <a:pt x="0" y="29438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5720532" y="4487954"/>
            <a:ext cx="1150664" cy="1351735"/>
          </a:xfrm>
          <a:custGeom>
            <a:avLst/>
            <a:gdLst/>
            <a:ahLst/>
            <a:cxnLst/>
            <a:rect l="l" t="t" r="r" b="b"/>
            <a:pathLst>
              <a:path w="1725996" h="2027602">
                <a:moveTo>
                  <a:pt x="0" y="0"/>
                </a:moveTo>
                <a:lnTo>
                  <a:pt x="1725997" y="0"/>
                </a:lnTo>
                <a:lnTo>
                  <a:pt x="1725997" y="2027602"/>
                </a:lnTo>
                <a:lnTo>
                  <a:pt x="0" y="2027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858091" y="2634065"/>
            <a:ext cx="5533280" cy="2103140"/>
          </a:xfrm>
          <a:prstGeom prst="rect">
            <a:avLst/>
          </a:prstGeom>
        </p:spPr>
        <p:txBody>
          <a:bodyPr lIns="0" tIns="0" rIns="0" bIns="0" rtlCol="0" anchor="t">
            <a:spAutoFit/>
          </a:bodyPr>
          <a:lstStyle/>
          <a:p>
            <a:pPr>
              <a:lnSpc>
                <a:spcPts val="4050"/>
              </a:lnSpc>
            </a:pPr>
            <a:r>
              <a:rPr lang="en-US" sz="4133" dirty="0">
                <a:solidFill>
                  <a:srgbClr val="0078AE"/>
                </a:solidFill>
                <a:latin typeface="Funtastic"/>
              </a:rPr>
              <a:t>Rest and Reset </a:t>
            </a:r>
          </a:p>
          <a:p>
            <a:pPr>
              <a:lnSpc>
                <a:spcPts val="4050"/>
              </a:lnSpc>
            </a:pPr>
            <a:endParaRPr lang="en-US" sz="4133" dirty="0">
              <a:solidFill>
                <a:srgbClr val="0078AE"/>
              </a:solidFill>
              <a:latin typeface="Funtastic"/>
            </a:endParaRPr>
          </a:p>
          <a:p>
            <a:pPr>
              <a:lnSpc>
                <a:spcPts val="4050"/>
              </a:lnSpc>
            </a:pPr>
            <a:endParaRPr lang="en-US" sz="4133" dirty="0">
              <a:solidFill>
                <a:srgbClr val="0078AE"/>
              </a:solidFill>
              <a:latin typeface="Funtastic"/>
            </a:endParaRPr>
          </a:p>
          <a:p>
            <a:pPr>
              <a:lnSpc>
                <a:spcPts val="4050"/>
              </a:lnSpc>
              <a:spcBef>
                <a:spcPct val="0"/>
              </a:spcBef>
            </a:pPr>
            <a:endParaRPr lang="en-US" sz="4133" dirty="0">
              <a:solidFill>
                <a:srgbClr val="0078AE"/>
              </a:solidFill>
              <a:latin typeface="Funtastic"/>
            </a:endParaRPr>
          </a:p>
        </p:txBody>
      </p:sp>
      <p:sp>
        <p:nvSpPr>
          <p:cNvPr id="20" name="Freeform 20"/>
          <p:cNvSpPr/>
          <p:nvPr/>
        </p:nvSpPr>
        <p:spPr>
          <a:xfrm>
            <a:off x="270065" y="5593243"/>
            <a:ext cx="3544743" cy="890124"/>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13"/>
            <a:stretch>
              <a:fillRect/>
            </a:stretch>
          </a:blipFill>
        </p:spPr>
      </p:sp>
      <p:pic>
        <p:nvPicPr>
          <p:cNvPr id="22" name="Picture 21">
            <a:extLst>
              <a:ext uri="{FF2B5EF4-FFF2-40B4-BE49-F238E27FC236}">
                <a16:creationId xmlns:a16="http://schemas.microsoft.com/office/drawing/2014/main" id="{A2BB8B43-530E-E276-A56D-FC9E87AADF7C}"/>
              </a:ext>
            </a:extLst>
          </p:cNvPr>
          <p:cNvPicPr>
            <a:picLocks noChangeAspect="1"/>
          </p:cNvPicPr>
          <p:nvPr/>
        </p:nvPicPr>
        <p:blipFill>
          <a:blip r:embed="rId14"/>
          <a:stretch>
            <a:fillRect/>
          </a:stretch>
        </p:blipFill>
        <p:spPr>
          <a:xfrm>
            <a:off x="8029291" y="6093897"/>
            <a:ext cx="3340100" cy="647700"/>
          </a:xfrm>
          <a:prstGeom prst="rect">
            <a:avLst/>
          </a:prstGeom>
        </p:spPr>
      </p:pic>
      <p:sp>
        <p:nvSpPr>
          <p:cNvPr id="23" name="TextBox 19">
            <a:extLst>
              <a:ext uri="{FF2B5EF4-FFF2-40B4-BE49-F238E27FC236}">
                <a16:creationId xmlns:a16="http://schemas.microsoft.com/office/drawing/2014/main" id="{7005DC7E-10E9-7E89-BAFD-343E6346D591}"/>
              </a:ext>
            </a:extLst>
          </p:cNvPr>
          <p:cNvSpPr txBox="1"/>
          <p:nvPr/>
        </p:nvSpPr>
        <p:spPr>
          <a:xfrm>
            <a:off x="858091" y="4692433"/>
            <a:ext cx="8299921" cy="1205458"/>
          </a:xfrm>
          <a:prstGeom prst="rect">
            <a:avLst/>
          </a:prstGeom>
        </p:spPr>
        <p:txBody>
          <a:bodyPr lIns="0" tIns="0" rIns="0" bIns="0" rtlCol="0" anchor="t">
            <a:spAutoFit/>
          </a:bodyPr>
          <a:lstStyle/>
          <a:p>
            <a:pPr>
              <a:lnSpc>
                <a:spcPts val="4703"/>
              </a:lnSpc>
            </a:pPr>
            <a:r>
              <a:rPr lang="en-CA" sz="3200" b="1">
                <a:solidFill>
                  <a:srgbClr val="FF0000"/>
                </a:solidFill>
                <a:latin typeface="Calibri"/>
                <a:cs typeface="Calibri"/>
              </a:rPr>
              <a:t>PILOT: September 2024</a:t>
            </a:r>
            <a:endParaRPr lang="en-US" sz="3200" b="1">
              <a:solidFill>
                <a:srgbClr val="FF0000"/>
              </a:solidFill>
              <a:latin typeface="Calibri"/>
              <a:cs typeface="Calibri"/>
            </a:endParaRPr>
          </a:p>
          <a:p>
            <a:pPr>
              <a:lnSpc>
                <a:spcPts val="4703"/>
              </a:lnSpc>
              <a:spcBef>
                <a:spcPct val="0"/>
              </a:spcBef>
            </a:pPr>
            <a:endParaRPr lang="en-US" sz="4800" dirty="0">
              <a:solidFill>
                <a:srgbClr val="0078AE"/>
              </a:solidFill>
              <a:latin typeface="Funtast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6096000" y="245705"/>
            <a:ext cx="6439309" cy="4332499"/>
          </a:xfrm>
          <a:custGeom>
            <a:avLst/>
            <a:gdLst/>
            <a:ahLst/>
            <a:cxnLst/>
            <a:rect l="l" t="t" r="r" b="b"/>
            <a:pathLst>
              <a:path w="9658964" h="6498749">
                <a:moveTo>
                  <a:pt x="0" y="0"/>
                </a:moveTo>
                <a:lnTo>
                  <a:pt x="9658964" y="0"/>
                </a:lnTo>
                <a:lnTo>
                  <a:pt x="9658964" y="6498749"/>
                </a:lnTo>
                <a:lnTo>
                  <a:pt x="0" y="6498749"/>
                </a:lnTo>
                <a:lnTo>
                  <a:pt x="0" y="0"/>
                </a:lnTo>
                <a:close/>
              </a:path>
            </a:pathLst>
          </a:custGeom>
          <a:blipFill>
            <a:blip r:embed="rId4"/>
            <a:stretch>
              <a:fillRect/>
            </a:stretch>
          </a:blipFill>
        </p:spPr>
      </p:sp>
      <p:sp>
        <p:nvSpPr>
          <p:cNvPr id="4" name="Freeform 4"/>
          <p:cNvSpPr/>
          <p:nvPr/>
        </p:nvSpPr>
        <p:spPr>
          <a:xfrm>
            <a:off x="6201773" y="4594783"/>
            <a:ext cx="2143952" cy="2118043"/>
          </a:xfrm>
          <a:custGeom>
            <a:avLst/>
            <a:gdLst/>
            <a:ahLst/>
            <a:cxnLst/>
            <a:rect l="l" t="t" r="r" b="b"/>
            <a:pathLst>
              <a:path w="3215928" h="3177065">
                <a:moveTo>
                  <a:pt x="0" y="0"/>
                </a:moveTo>
                <a:lnTo>
                  <a:pt x="3215928" y="0"/>
                </a:lnTo>
                <a:lnTo>
                  <a:pt x="3215928" y="3177065"/>
                </a:lnTo>
                <a:lnTo>
                  <a:pt x="0" y="3177065"/>
                </a:lnTo>
                <a:lnTo>
                  <a:pt x="0" y="0"/>
                </a:lnTo>
                <a:close/>
              </a:path>
            </a:pathLst>
          </a:custGeom>
          <a:blipFill>
            <a:blip r:embed="rId5"/>
            <a:stretch>
              <a:fillRect/>
            </a:stretch>
          </a:blipFill>
        </p:spPr>
      </p:sp>
      <p:sp>
        <p:nvSpPr>
          <p:cNvPr id="5" name="Freeform 5"/>
          <p:cNvSpPr/>
          <p:nvPr/>
        </p:nvSpPr>
        <p:spPr>
          <a:xfrm>
            <a:off x="5889328" y="37523"/>
            <a:ext cx="6852655" cy="4624663"/>
          </a:xfrm>
          <a:custGeom>
            <a:avLst/>
            <a:gdLst/>
            <a:ahLst/>
            <a:cxnLst/>
            <a:rect l="l" t="t" r="r" b="b"/>
            <a:pathLst>
              <a:path w="10278983" h="6936995">
                <a:moveTo>
                  <a:pt x="0" y="0"/>
                </a:moveTo>
                <a:lnTo>
                  <a:pt x="10278982" y="0"/>
                </a:lnTo>
                <a:lnTo>
                  <a:pt x="10278982" y="6936996"/>
                </a:lnTo>
                <a:lnTo>
                  <a:pt x="0" y="6936996"/>
                </a:lnTo>
                <a:lnTo>
                  <a:pt x="0" y="0"/>
                </a:lnTo>
                <a:close/>
              </a:path>
            </a:pathLst>
          </a:custGeom>
          <a:blipFill>
            <a:blip r:embed="rId6"/>
            <a:stretch>
              <a:fillRect/>
            </a:stretch>
          </a:blipFill>
        </p:spPr>
      </p:sp>
      <p:sp>
        <p:nvSpPr>
          <p:cNvPr id="6" name="Freeform 6"/>
          <p:cNvSpPr/>
          <p:nvPr/>
        </p:nvSpPr>
        <p:spPr>
          <a:xfrm>
            <a:off x="8683572" y="4594783"/>
            <a:ext cx="2143952" cy="2118043"/>
          </a:xfrm>
          <a:custGeom>
            <a:avLst/>
            <a:gdLst/>
            <a:ahLst/>
            <a:cxnLst/>
            <a:rect l="l" t="t" r="r" b="b"/>
            <a:pathLst>
              <a:path w="3215928" h="3177065">
                <a:moveTo>
                  <a:pt x="0" y="0"/>
                </a:moveTo>
                <a:lnTo>
                  <a:pt x="3215927" y="0"/>
                </a:lnTo>
                <a:lnTo>
                  <a:pt x="3215927" y="3177065"/>
                </a:lnTo>
                <a:lnTo>
                  <a:pt x="0" y="3177065"/>
                </a:lnTo>
                <a:lnTo>
                  <a:pt x="0" y="0"/>
                </a:lnTo>
                <a:close/>
              </a:path>
            </a:pathLst>
          </a:custGeom>
          <a:blipFill>
            <a:blip r:embed="rId7"/>
            <a:stretch>
              <a:fillRect/>
            </a:stretch>
          </a:blipFill>
        </p:spPr>
      </p:sp>
      <p:sp>
        <p:nvSpPr>
          <p:cNvPr id="7" name="Freeform 7"/>
          <p:cNvSpPr/>
          <p:nvPr/>
        </p:nvSpPr>
        <p:spPr>
          <a:xfrm>
            <a:off x="5687292" y="2148503"/>
            <a:ext cx="2143952" cy="2118043"/>
          </a:xfrm>
          <a:custGeom>
            <a:avLst/>
            <a:gdLst/>
            <a:ahLst/>
            <a:cxnLst/>
            <a:rect l="l" t="t" r="r" b="b"/>
            <a:pathLst>
              <a:path w="3215928" h="3177065">
                <a:moveTo>
                  <a:pt x="0" y="0"/>
                </a:moveTo>
                <a:lnTo>
                  <a:pt x="3215928" y="0"/>
                </a:lnTo>
                <a:lnTo>
                  <a:pt x="3215928" y="3177064"/>
                </a:lnTo>
                <a:lnTo>
                  <a:pt x="0" y="3177064"/>
                </a:lnTo>
                <a:lnTo>
                  <a:pt x="0" y="0"/>
                </a:lnTo>
                <a:close/>
              </a:path>
            </a:pathLst>
          </a:custGeom>
          <a:blipFill>
            <a:blip r:embed="rId8"/>
            <a:stretch>
              <a:fillRect/>
            </a:stretch>
          </a:blipFill>
        </p:spPr>
      </p:sp>
      <p:sp>
        <p:nvSpPr>
          <p:cNvPr id="8" name="TextBox 8"/>
          <p:cNvSpPr txBox="1"/>
          <p:nvPr/>
        </p:nvSpPr>
        <p:spPr>
          <a:xfrm>
            <a:off x="225288" y="533400"/>
            <a:ext cx="7312560" cy="641201"/>
          </a:xfrm>
          <a:prstGeom prst="rect">
            <a:avLst/>
          </a:prstGeom>
        </p:spPr>
        <p:txBody>
          <a:bodyPr wrap="square" lIns="0" tIns="0" rIns="0" bIns="0" rtlCol="0" anchor="t">
            <a:spAutoFit/>
          </a:bodyPr>
          <a:lstStyle/>
          <a:p>
            <a:pPr algn="ctr">
              <a:lnSpc>
                <a:spcPts val="5609"/>
              </a:lnSpc>
              <a:spcBef>
                <a:spcPct val="0"/>
              </a:spcBef>
            </a:pPr>
            <a:r>
              <a:rPr lang="en-US" sz="4000" spc="80">
                <a:solidFill>
                  <a:srgbClr val="0078AE"/>
                </a:solidFill>
                <a:latin typeface="Funtastic"/>
              </a:rPr>
              <a:t>Territorial</a:t>
            </a:r>
            <a:r>
              <a:rPr lang="en-US" sz="4000" spc="80" dirty="0">
                <a:solidFill>
                  <a:srgbClr val="0078AE"/>
                </a:solidFill>
                <a:latin typeface="Funtastic"/>
              </a:rPr>
              <a:t> Acknowledgment</a:t>
            </a:r>
          </a:p>
        </p:txBody>
      </p:sp>
      <p:sp>
        <p:nvSpPr>
          <p:cNvPr id="9" name="TextBox 9"/>
          <p:cNvSpPr txBox="1"/>
          <p:nvPr/>
        </p:nvSpPr>
        <p:spPr>
          <a:xfrm>
            <a:off x="542092" y="1363046"/>
            <a:ext cx="4635583" cy="2194960"/>
          </a:xfrm>
          <a:prstGeom prst="rect">
            <a:avLst/>
          </a:prstGeom>
        </p:spPr>
        <p:txBody>
          <a:bodyPr lIns="0" tIns="0" rIns="0" bIns="0" rtlCol="0" anchor="t">
            <a:spAutoFit/>
          </a:bodyPr>
          <a:lstStyle/>
          <a:p>
            <a:pPr marL="0" lvl="1" algn="ctr">
              <a:lnSpc>
                <a:spcPts val="2905"/>
              </a:lnSpc>
              <a:spcBef>
                <a:spcPct val="0"/>
              </a:spcBef>
            </a:pPr>
            <a:r>
              <a:rPr lang="en-US" sz="1936" spc="97">
                <a:solidFill>
                  <a:srgbClr val="545454"/>
                </a:solidFill>
                <a:latin typeface="Arimo Bold"/>
              </a:rPr>
              <a:t>We wish to acknowledge that the land on which we gather is the traditional and unceded territory of the Coast Salish Peoples, including the Musqueam, Squamish, and Tsleil-Waututh Nations. </a:t>
            </a:r>
          </a:p>
        </p:txBody>
      </p:sp>
      <p:sp>
        <p:nvSpPr>
          <p:cNvPr id="10" name="TextBox 10"/>
          <p:cNvSpPr txBox="1"/>
          <p:nvPr/>
        </p:nvSpPr>
        <p:spPr>
          <a:xfrm>
            <a:off x="542092" y="3688628"/>
            <a:ext cx="5145201" cy="2472472"/>
          </a:xfrm>
          <a:prstGeom prst="rect">
            <a:avLst/>
          </a:prstGeom>
        </p:spPr>
        <p:txBody>
          <a:bodyPr lIns="0" tIns="0" rIns="0" bIns="0" rtlCol="0" anchor="t">
            <a:spAutoFit/>
          </a:bodyPr>
          <a:lstStyle/>
          <a:p>
            <a:pPr algn="ctr">
              <a:lnSpc>
                <a:spcPts val="2805"/>
              </a:lnSpc>
              <a:spcBef>
                <a:spcPct val="0"/>
              </a:spcBef>
            </a:pPr>
            <a:r>
              <a:rPr lang="en-US" sz="1669" spc="83" dirty="0">
                <a:solidFill>
                  <a:srgbClr val="545454"/>
                </a:solidFill>
                <a:latin typeface="Arimo"/>
              </a:rPr>
              <a:t>Vancouver Coastal Health is committed to delivering exceptional care to 1.2 million people, including the First Nations, Métis </a:t>
            </a:r>
            <a:r>
              <a:rPr lang="en-US" sz="1669" spc="83">
                <a:solidFill>
                  <a:srgbClr val="545454"/>
                </a:solidFill>
                <a:latin typeface="Arimo"/>
              </a:rPr>
              <a:t>and Inuit, </a:t>
            </a:r>
            <a:r>
              <a:rPr lang="en-US" sz="1669" spc="83" dirty="0">
                <a:solidFill>
                  <a:srgbClr val="545454"/>
                </a:solidFill>
                <a:latin typeface="Arimo"/>
              </a:rPr>
              <a:t>within the traditional territories of the Heiltsuk, </a:t>
            </a:r>
            <a:r>
              <a:rPr lang="en-US" sz="1669" spc="83" dirty="0" err="1">
                <a:solidFill>
                  <a:srgbClr val="545454"/>
                </a:solidFill>
                <a:latin typeface="Arimo"/>
              </a:rPr>
              <a:t>Kitasoo-Xai'xais</a:t>
            </a:r>
            <a:r>
              <a:rPr lang="en-US" sz="1669" spc="83" dirty="0">
                <a:solidFill>
                  <a:srgbClr val="545454"/>
                </a:solidFill>
                <a:latin typeface="Arimo"/>
              </a:rPr>
              <a:t>, Lil'wat, Musqueam, N'Quatqua, </a:t>
            </a:r>
            <a:r>
              <a:rPr lang="en-US" sz="1669" spc="83" dirty="0" err="1">
                <a:solidFill>
                  <a:srgbClr val="545454"/>
                </a:solidFill>
                <a:latin typeface="Arimo"/>
              </a:rPr>
              <a:t>Nuxalk</a:t>
            </a:r>
            <a:r>
              <a:rPr lang="en-US" sz="1669" spc="83" dirty="0">
                <a:solidFill>
                  <a:srgbClr val="545454"/>
                </a:solidFill>
                <a:latin typeface="Arimo"/>
              </a:rPr>
              <a:t>, Samahquam, </a:t>
            </a:r>
            <a:r>
              <a:rPr lang="en-US" sz="1669" spc="83" dirty="0" err="1">
                <a:solidFill>
                  <a:srgbClr val="545454"/>
                </a:solidFill>
                <a:latin typeface="Arimo"/>
              </a:rPr>
              <a:t>shíshálh</a:t>
            </a:r>
            <a:r>
              <a:rPr lang="en-US" sz="1669" spc="83" dirty="0">
                <a:solidFill>
                  <a:srgbClr val="545454"/>
                </a:solidFill>
                <a:latin typeface="Arimo"/>
              </a:rPr>
              <a:t>, Skatin, Squamish, </a:t>
            </a:r>
            <a:r>
              <a:rPr lang="en-US" sz="1669" spc="83" dirty="0" err="1">
                <a:solidFill>
                  <a:srgbClr val="545454"/>
                </a:solidFill>
                <a:latin typeface="Arimo"/>
              </a:rPr>
              <a:t>Tla'amin</a:t>
            </a:r>
            <a:r>
              <a:rPr lang="en-US" sz="1669" spc="83" dirty="0">
                <a:solidFill>
                  <a:srgbClr val="545454"/>
                </a:solidFill>
                <a:latin typeface="Arimo"/>
              </a:rPr>
              <a:t>, Tsleil-Waututh, Wuikinuxv, and Xa'xtsa. </a:t>
            </a:r>
          </a:p>
        </p:txBody>
      </p:sp>
      <p:sp>
        <p:nvSpPr>
          <p:cNvPr id="11" name="AutoShape 11"/>
          <p:cNvSpPr/>
          <p:nvPr/>
        </p:nvSpPr>
        <p:spPr>
          <a:xfrm flipV="1">
            <a:off x="7591468" y="4053462"/>
            <a:ext cx="1958360" cy="524741"/>
          </a:xfrm>
          <a:prstGeom prst="line">
            <a:avLst/>
          </a:prstGeom>
          <a:ln w="38100" cap="flat">
            <a:solidFill>
              <a:srgbClr val="000000"/>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382069" y="453079"/>
            <a:ext cx="1474913" cy="789078"/>
          </a:xfrm>
          <a:custGeom>
            <a:avLst/>
            <a:gdLst/>
            <a:ahLst/>
            <a:cxnLst/>
            <a:rect l="l" t="t" r="r" b="b"/>
            <a:pathLst>
              <a:path w="2212369" h="1183617">
                <a:moveTo>
                  <a:pt x="0" y="0"/>
                </a:moveTo>
                <a:lnTo>
                  <a:pt x="2212369" y="0"/>
                </a:lnTo>
                <a:lnTo>
                  <a:pt x="2212369" y="1183618"/>
                </a:lnTo>
                <a:lnTo>
                  <a:pt x="0" y="11836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09600" y="1592926"/>
            <a:ext cx="6983931" cy="2077813"/>
          </a:xfrm>
          <a:prstGeom prst="rect">
            <a:avLst/>
          </a:prstGeom>
        </p:spPr>
        <p:txBody>
          <a:bodyPr wrap="square" lIns="0" tIns="0" rIns="0" bIns="0" rtlCol="0" anchor="t">
            <a:spAutoFit/>
          </a:bodyPr>
          <a:lstStyle/>
          <a:p>
            <a:pPr algn="ctr">
              <a:lnSpc>
                <a:spcPts val="5617"/>
              </a:lnSpc>
            </a:pPr>
            <a:r>
              <a:rPr lang="en-US" sz="4012" dirty="0">
                <a:solidFill>
                  <a:srgbClr val="0078AE"/>
                </a:solidFill>
                <a:latin typeface="Funtastic"/>
              </a:rPr>
              <a:t>Check in:</a:t>
            </a:r>
          </a:p>
          <a:p>
            <a:pPr algn="ctr">
              <a:lnSpc>
                <a:spcPts val="5617"/>
              </a:lnSpc>
            </a:pPr>
            <a:r>
              <a:rPr lang="en-US" sz="4012" dirty="0">
                <a:solidFill>
                  <a:srgbClr val="0078AE"/>
                </a:solidFill>
                <a:latin typeface="Funtastic"/>
              </a:rPr>
              <a:t> </a:t>
            </a:r>
          </a:p>
          <a:p>
            <a:pPr algn="ctr">
              <a:lnSpc>
                <a:spcPts val="5617"/>
              </a:lnSpc>
              <a:spcBef>
                <a:spcPct val="0"/>
              </a:spcBef>
            </a:pPr>
            <a:r>
              <a:rPr lang="en-US" sz="4012" dirty="0">
                <a:solidFill>
                  <a:srgbClr val="0078AE"/>
                </a:solidFill>
                <a:latin typeface="Funtastic"/>
              </a:rPr>
              <a:t>What is my body telling me?</a:t>
            </a:r>
          </a:p>
        </p:txBody>
      </p:sp>
      <p:sp>
        <p:nvSpPr>
          <p:cNvPr id="5" name="TextBox 5"/>
          <p:cNvSpPr txBox="1"/>
          <p:nvPr/>
        </p:nvSpPr>
        <p:spPr>
          <a:xfrm>
            <a:off x="1753885" y="4801789"/>
            <a:ext cx="4342115" cy="796372"/>
          </a:xfrm>
          <a:prstGeom prst="rect">
            <a:avLst/>
          </a:prstGeom>
        </p:spPr>
        <p:txBody>
          <a:bodyPr lIns="0" tIns="0" rIns="0" bIns="0" rtlCol="0" anchor="t">
            <a:spAutoFit/>
          </a:bodyPr>
          <a:lstStyle/>
          <a:p>
            <a:pPr marL="0" lvl="1" algn="ctr">
              <a:lnSpc>
                <a:spcPts val="3005"/>
              </a:lnSpc>
              <a:spcBef>
                <a:spcPct val="0"/>
              </a:spcBef>
            </a:pPr>
            <a:r>
              <a:rPr lang="en-US" sz="3200" b="1" spc="100" dirty="0">
                <a:solidFill>
                  <a:srgbClr val="0078AE"/>
                </a:solidFill>
                <a:latin typeface="อีฟดอวอิ้ง"/>
              </a:rPr>
              <a:t>Squat</a:t>
            </a:r>
            <a:r>
              <a:rPr lang="en-US" sz="3200" spc="100" dirty="0">
                <a:solidFill>
                  <a:srgbClr val="0078AE"/>
                </a:solidFill>
                <a:latin typeface="อีฟดอวอิ้ง"/>
              </a:rPr>
              <a:t> for “NO” </a:t>
            </a:r>
          </a:p>
          <a:p>
            <a:pPr marL="0" lvl="1" algn="ctr">
              <a:lnSpc>
                <a:spcPts val="3005"/>
              </a:lnSpc>
              <a:spcBef>
                <a:spcPct val="0"/>
              </a:spcBef>
            </a:pPr>
            <a:r>
              <a:rPr lang="en-US" sz="3200" b="1" spc="100" dirty="0">
                <a:solidFill>
                  <a:srgbClr val="0078AE"/>
                </a:solidFill>
                <a:latin typeface="อีฟดอวอิ้ง"/>
              </a:rPr>
              <a:t>Hop</a:t>
            </a:r>
            <a:r>
              <a:rPr lang="en-US" sz="3200" spc="100" dirty="0">
                <a:solidFill>
                  <a:srgbClr val="0078AE"/>
                </a:solidFill>
                <a:latin typeface="อีฟดอวอิ้ง"/>
              </a:rPr>
              <a:t> for “YES”</a:t>
            </a:r>
          </a:p>
        </p:txBody>
      </p:sp>
      <p:sp>
        <p:nvSpPr>
          <p:cNvPr id="6" name="Freeform 6"/>
          <p:cNvSpPr/>
          <p:nvPr/>
        </p:nvSpPr>
        <p:spPr>
          <a:xfrm rot="5400000">
            <a:off x="7086268" y="947246"/>
            <a:ext cx="4131817" cy="3369152"/>
          </a:xfrm>
          <a:custGeom>
            <a:avLst/>
            <a:gdLst/>
            <a:ahLst/>
            <a:cxnLst/>
            <a:rect l="l" t="t" r="r" b="b"/>
            <a:pathLst>
              <a:path w="6197725" h="5053728">
                <a:moveTo>
                  <a:pt x="0" y="0"/>
                </a:moveTo>
                <a:lnTo>
                  <a:pt x="6197725" y="0"/>
                </a:lnTo>
                <a:lnTo>
                  <a:pt x="6197725" y="5053729"/>
                </a:lnTo>
                <a:lnTo>
                  <a:pt x="0" y="5053729"/>
                </a:lnTo>
                <a:lnTo>
                  <a:pt x="0" y="0"/>
                </a:lnTo>
                <a:close/>
              </a:path>
            </a:pathLst>
          </a:custGeom>
          <a:blipFill>
            <a:blip r:embed="rId6"/>
            <a:stretch>
              <a:fillRect/>
            </a:stretch>
          </a:blipFill>
        </p:spPr>
      </p:sp>
      <p:sp>
        <p:nvSpPr>
          <p:cNvPr id="7" name="Freeform 7"/>
          <p:cNvSpPr/>
          <p:nvPr/>
        </p:nvSpPr>
        <p:spPr>
          <a:xfrm rot="-10194585">
            <a:off x="8719657" y="4798770"/>
            <a:ext cx="1299047" cy="1649583"/>
          </a:xfrm>
          <a:custGeom>
            <a:avLst/>
            <a:gdLst/>
            <a:ahLst/>
            <a:cxnLst/>
            <a:rect l="l" t="t" r="r" b="b"/>
            <a:pathLst>
              <a:path w="1948570" h="2474374">
                <a:moveTo>
                  <a:pt x="0" y="0"/>
                </a:moveTo>
                <a:lnTo>
                  <a:pt x="1948569" y="0"/>
                </a:lnTo>
                <a:lnTo>
                  <a:pt x="1948569" y="2474374"/>
                </a:lnTo>
                <a:lnTo>
                  <a:pt x="0" y="2474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6787852" y="136252"/>
            <a:ext cx="4075061" cy="4197159"/>
          </a:xfrm>
          <a:custGeom>
            <a:avLst/>
            <a:gdLst/>
            <a:ahLst/>
            <a:cxnLst/>
            <a:rect l="l" t="t" r="r" b="b"/>
            <a:pathLst>
              <a:path w="6112591" h="6295739">
                <a:moveTo>
                  <a:pt x="0" y="0"/>
                </a:moveTo>
                <a:lnTo>
                  <a:pt x="6112590" y="0"/>
                </a:lnTo>
                <a:lnTo>
                  <a:pt x="6112590" y="6295739"/>
                </a:lnTo>
                <a:lnTo>
                  <a:pt x="0" y="6295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9487021">
            <a:off x="7631162" y="3667282"/>
            <a:ext cx="4220106" cy="3444661"/>
          </a:xfrm>
          <a:custGeom>
            <a:avLst/>
            <a:gdLst/>
            <a:ahLst/>
            <a:cxnLst/>
            <a:rect l="l" t="t" r="r" b="b"/>
            <a:pathLst>
              <a:path w="6330159" h="5166992">
                <a:moveTo>
                  <a:pt x="0" y="0"/>
                </a:moveTo>
                <a:lnTo>
                  <a:pt x="6330159" y="0"/>
                </a:lnTo>
                <a:lnTo>
                  <a:pt x="6330159" y="5166992"/>
                </a:lnTo>
                <a:lnTo>
                  <a:pt x="0" y="5166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7769126" y="719066"/>
            <a:ext cx="2527613" cy="2061057"/>
          </a:xfrm>
          <a:custGeom>
            <a:avLst/>
            <a:gdLst/>
            <a:ahLst/>
            <a:cxnLst/>
            <a:rect l="l" t="t" r="r" b="b"/>
            <a:pathLst>
              <a:path w="3791419" h="3091586">
                <a:moveTo>
                  <a:pt x="0" y="0"/>
                </a:moveTo>
                <a:lnTo>
                  <a:pt x="3791418" y="0"/>
                </a:lnTo>
                <a:lnTo>
                  <a:pt x="3791418" y="3091586"/>
                </a:lnTo>
                <a:lnTo>
                  <a:pt x="0" y="3091586"/>
                </a:lnTo>
                <a:lnTo>
                  <a:pt x="0" y="0"/>
                </a:lnTo>
                <a:close/>
              </a:path>
            </a:pathLst>
          </a:custGeom>
          <a:blipFill>
            <a:blip r:embed="rId8"/>
            <a:stretch>
              <a:fillRect/>
            </a:stretch>
          </a:blipFill>
        </p:spPr>
      </p:sp>
      <p:sp>
        <p:nvSpPr>
          <p:cNvPr id="6" name="Freeform 6"/>
          <p:cNvSpPr/>
          <p:nvPr/>
        </p:nvSpPr>
        <p:spPr>
          <a:xfrm rot="-2784060">
            <a:off x="-211288" y="1992959"/>
            <a:ext cx="5052800" cy="4124348"/>
          </a:xfrm>
          <a:custGeom>
            <a:avLst/>
            <a:gdLst/>
            <a:ahLst/>
            <a:cxnLst/>
            <a:rect l="l" t="t" r="r" b="b"/>
            <a:pathLst>
              <a:path w="7579200" h="6186522">
                <a:moveTo>
                  <a:pt x="0" y="0"/>
                </a:moveTo>
                <a:lnTo>
                  <a:pt x="7579201" y="0"/>
                </a:lnTo>
                <a:lnTo>
                  <a:pt x="7579201" y="6186522"/>
                </a:lnTo>
                <a:lnTo>
                  <a:pt x="0" y="61865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2784060">
            <a:off x="2352736" y="2878229"/>
            <a:ext cx="933445" cy="993027"/>
          </a:xfrm>
          <a:custGeom>
            <a:avLst/>
            <a:gdLst/>
            <a:ahLst/>
            <a:cxnLst/>
            <a:rect l="l" t="t" r="r" b="b"/>
            <a:pathLst>
              <a:path w="1400167" h="1489540">
                <a:moveTo>
                  <a:pt x="0" y="0"/>
                </a:moveTo>
                <a:lnTo>
                  <a:pt x="1400167" y="0"/>
                </a:lnTo>
                <a:lnTo>
                  <a:pt x="1400167" y="1489539"/>
                </a:lnTo>
                <a:lnTo>
                  <a:pt x="0" y="14895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253015">
            <a:off x="2173518" y="1895181"/>
            <a:ext cx="1398683" cy="1285041"/>
          </a:xfrm>
          <a:custGeom>
            <a:avLst/>
            <a:gdLst/>
            <a:ahLst/>
            <a:cxnLst/>
            <a:rect l="l" t="t" r="r" b="b"/>
            <a:pathLst>
              <a:path w="2098025" h="1927561">
                <a:moveTo>
                  <a:pt x="0" y="0"/>
                </a:moveTo>
                <a:lnTo>
                  <a:pt x="2098026" y="0"/>
                </a:lnTo>
                <a:lnTo>
                  <a:pt x="2098026" y="1927561"/>
                </a:lnTo>
                <a:lnTo>
                  <a:pt x="0" y="1927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2784060">
            <a:off x="1282060" y="2923636"/>
            <a:ext cx="881306" cy="670894"/>
          </a:xfrm>
          <a:custGeom>
            <a:avLst/>
            <a:gdLst/>
            <a:ahLst/>
            <a:cxnLst/>
            <a:rect l="l" t="t" r="r" b="b"/>
            <a:pathLst>
              <a:path w="1321959" h="1006341">
                <a:moveTo>
                  <a:pt x="0" y="0"/>
                </a:moveTo>
                <a:lnTo>
                  <a:pt x="1321960" y="0"/>
                </a:lnTo>
                <a:lnTo>
                  <a:pt x="1321960" y="1006342"/>
                </a:lnTo>
                <a:lnTo>
                  <a:pt x="0" y="10063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202342">
            <a:off x="1419758" y="5153390"/>
            <a:ext cx="1531473" cy="1139033"/>
          </a:xfrm>
          <a:custGeom>
            <a:avLst/>
            <a:gdLst/>
            <a:ahLst/>
            <a:cxnLst/>
            <a:rect l="l" t="t" r="r" b="b"/>
            <a:pathLst>
              <a:path w="2297210" h="1708550">
                <a:moveTo>
                  <a:pt x="0" y="0"/>
                </a:moveTo>
                <a:lnTo>
                  <a:pt x="2297210" y="0"/>
                </a:lnTo>
                <a:lnTo>
                  <a:pt x="2297210" y="1708550"/>
                </a:lnTo>
                <a:lnTo>
                  <a:pt x="0" y="17085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973679" y="3710846"/>
            <a:ext cx="827807" cy="1295980"/>
          </a:xfrm>
          <a:custGeom>
            <a:avLst/>
            <a:gdLst/>
            <a:ahLst/>
            <a:cxnLst/>
            <a:rect l="l" t="t" r="r" b="b"/>
            <a:pathLst>
              <a:path w="1241711" h="1943970">
                <a:moveTo>
                  <a:pt x="0" y="0"/>
                </a:moveTo>
                <a:lnTo>
                  <a:pt x="1241711" y="0"/>
                </a:lnTo>
                <a:lnTo>
                  <a:pt x="1241711" y="1943970"/>
                </a:lnTo>
                <a:lnTo>
                  <a:pt x="0" y="19439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rot="-707161">
            <a:off x="1798820" y="3974774"/>
            <a:ext cx="1713229" cy="922029"/>
          </a:xfrm>
          <a:custGeom>
            <a:avLst/>
            <a:gdLst/>
            <a:ahLst/>
            <a:cxnLst/>
            <a:rect l="l" t="t" r="r" b="b"/>
            <a:pathLst>
              <a:path w="2569843" h="1383043">
                <a:moveTo>
                  <a:pt x="0" y="0"/>
                </a:moveTo>
                <a:lnTo>
                  <a:pt x="2569843" y="0"/>
                </a:lnTo>
                <a:lnTo>
                  <a:pt x="2569843" y="1383043"/>
                </a:lnTo>
                <a:lnTo>
                  <a:pt x="0" y="138304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4979116">
            <a:off x="9069746" y="4018012"/>
            <a:ext cx="1570482" cy="2743200"/>
          </a:xfrm>
          <a:custGeom>
            <a:avLst/>
            <a:gdLst/>
            <a:ahLst/>
            <a:cxnLst/>
            <a:rect l="l" t="t" r="r" b="b"/>
            <a:pathLst>
              <a:path w="2355723" h="4114800">
                <a:moveTo>
                  <a:pt x="0" y="0"/>
                </a:moveTo>
                <a:lnTo>
                  <a:pt x="2355723" y="0"/>
                </a:lnTo>
                <a:lnTo>
                  <a:pt x="23557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Freeform 14"/>
          <p:cNvSpPr/>
          <p:nvPr/>
        </p:nvSpPr>
        <p:spPr>
          <a:xfrm>
            <a:off x="10271678" y="3429001"/>
            <a:ext cx="1416993" cy="1252267"/>
          </a:xfrm>
          <a:custGeom>
            <a:avLst/>
            <a:gdLst/>
            <a:ahLst/>
            <a:cxnLst/>
            <a:rect l="l" t="t" r="r" b="b"/>
            <a:pathLst>
              <a:path w="2125489" h="1878401">
                <a:moveTo>
                  <a:pt x="0" y="0"/>
                </a:moveTo>
                <a:lnTo>
                  <a:pt x="2125489" y="0"/>
                </a:lnTo>
                <a:lnTo>
                  <a:pt x="2125489" y="1878401"/>
                </a:lnTo>
                <a:lnTo>
                  <a:pt x="0" y="18784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5" name="Freeform 15"/>
          <p:cNvSpPr/>
          <p:nvPr/>
        </p:nvSpPr>
        <p:spPr>
          <a:xfrm>
            <a:off x="4077492" y="2708643"/>
            <a:ext cx="2946474" cy="3278414"/>
          </a:xfrm>
          <a:custGeom>
            <a:avLst/>
            <a:gdLst/>
            <a:ahLst/>
            <a:cxnLst/>
            <a:rect l="l" t="t" r="r" b="b"/>
            <a:pathLst>
              <a:path w="4419711" h="4917621">
                <a:moveTo>
                  <a:pt x="0" y="0"/>
                </a:moveTo>
                <a:lnTo>
                  <a:pt x="4419711" y="0"/>
                </a:lnTo>
                <a:lnTo>
                  <a:pt x="4419711" y="4917621"/>
                </a:lnTo>
                <a:lnTo>
                  <a:pt x="0" y="4917621"/>
                </a:lnTo>
                <a:lnTo>
                  <a:pt x="0" y="0"/>
                </a:lnTo>
                <a:close/>
              </a:path>
            </a:pathLst>
          </a:custGeom>
          <a:blipFill>
            <a:blip r:embed="rId27"/>
            <a:stretch>
              <a:fillRect/>
            </a:stretch>
          </a:blipFill>
        </p:spPr>
      </p:sp>
      <p:sp>
        <p:nvSpPr>
          <p:cNvPr id="16" name="Freeform 16"/>
          <p:cNvSpPr/>
          <p:nvPr/>
        </p:nvSpPr>
        <p:spPr>
          <a:xfrm rot="-10194585">
            <a:off x="8701617" y="2942864"/>
            <a:ext cx="942088" cy="1196303"/>
          </a:xfrm>
          <a:custGeom>
            <a:avLst/>
            <a:gdLst/>
            <a:ahLst/>
            <a:cxnLst/>
            <a:rect l="l" t="t" r="r" b="b"/>
            <a:pathLst>
              <a:path w="1413132" h="1794454">
                <a:moveTo>
                  <a:pt x="0" y="0"/>
                </a:moveTo>
                <a:lnTo>
                  <a:pt x="1413132" y="0"/>
                </a:lnTo>
                <a:lnTo>
                  <a:pt x="1413132" y="1794453"/>
                </a:lnTo>
                <a:lnTo>
                  <a:pt x="0" y="179445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7" name="Freeform 17"/>
          <p:cNvSpPr/>
          <p:nvPr/>
        </p:nvSpPr>
        <p:spPr>
          <a:xfrm rot="1072855">
            <a:off x="3725485" y="3578578"/>
            <a:ext cx="1058147" cy="26453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8" name="Freeform 18"/>
          <p:cNvSpPr/>
          <p:nvPr/>
        </p:nvSpPr>
        <p:spPr>
          <a:xfrm rot="-876772">
            <a:off x="6417885" y="3551720"/>
            <a:ext cx="1058147" cy="264537"/>
          </a:xfrm>
          <a:custGeom>
            <a:avLst/>
            <a:gdLst/>
            <a:ahLst/>
            <a:cxnLst/>
            <a:rect l="l" t="t" r="r" b="b"/>
            <a:pathLst>
              <a:path w="1587221" h="396805">
                <a:moveTo>
                  <a:pt x="0" y="0"/>
                </a:moveTo>
                <a:lnTo>
                  <a:pt x="1587221" y="0"/>
                </a:lnTo>
                <a:lnTo>
                  <a:pt x="1587221" y="396806"/>
                </a:lnTo>
                <a:lnTo>
                  <a:pt x="0" y="39680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9" name="Freeform 19"/>
          <p:cNvSpPr/>
          <p:nvPr/>
        </p:nvSpPr>
        <p:spPr>
          <a:xfrm rot="1072855">
            <a:off x="6416685" y="4815762"/>
            <a:ext cx="1058147" cy="26453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grpSp>
        <p:nvGrpSpPr>
          <p:cNvPr id="20" name="Group 20"/>
          <p:cNvGrpSpPr/>
          <p:nvPr/>
        </p:nvGrpSpPr>
        <p:grpSpPr>
          <a:xfrm>
            <a:off x="3987056" y="5861668"/>
            <a:ext cx="3673541" cy="474814"/>
            <a:chOff x="0" y="0"/>
            <a:chExt cx="669577" cy="86544"/>
          </a:xfrm>
        </p:grpSpPr>
        <p:sp>
          <p:nvSpPr>
            <p:cNvPr id="21" name="Freeform 21"/>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22" name="TextBox 22"/>
            <p:cNvSpPr txBox="1"/>
            <p:nvPr/>
          </p:nvSpPr>
          <p:spPr>
            <a:xfrm>
              <a:off x="62773" y="-29986"/>
              <a:ext cx="544031" cy="108417"/>
            </a:xfrm>
            <a:prstGeom prst="rect">
              <a:avLst/>
            </a:prstGeom>
          </p:spPr>
          <p:txBody>
            <a:bodyPr lIns="33867" tIns="33867" rIns="33867" bIns="33867" rtlCol="0" anchor="ctr"/>
            <a:lstStyle/>
            <a:p>
              <a:pPr algn="ctr">
                <a:lnSpc>
                  <a:spcPts val="1773"/>
                </a:lnSpc>
                <a:spcBef>
                  <a:spcPct val="0"/>
                </a:spcBef>
              </a:pPr>
              <a:endParaRPr sz="800"/>
            </a:p>
          </p:txBody>
        </p:sp>
      </p:grpSp>
      <p:sp>
        <p:nvSpPr>
          <p:cNvPr id="23" name="Freeform 23"/>
          <p:cNvSpPr/>
          <p:nvPr/>
        </p:nvSpPr>
        <p:spPr>
          <a:xfrm>
            <a:off x="7366517" y="929039"/>
            <a:ext cx="588159" cy="588159"/>
          </a:xfrm>
          <a:custGeom>
            <a:avLst/>
            <a:gdLst/>
            <a:ahLst/>
            <a:cxnLst/>
            <a:rect l="l" t="t" r="r" b="b"/>
            <a:pathLst>
              <a:path w="882239" h="882239">
                <a:moveTo>
                  <a:pt x="0" y="0"/>
                </a:moveTo>
                <a:lnTo>
                  <a:pt x="882238" y="0"/>
                </a:lnTo>
                <a:lnTo>
                  <a:pt x="882238" y="882238"/>
                </a:lnTo>
                <a:lnTo>
                  <a:pt x="0" y="88223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4" name="TextBox 24"/>
          <p:cNvSpPr txBox="1"/>
          <p:nvPr/>
        </p:nvSpPr>
        <p:spPr>
          <a:xfrm>
            <a:off x="451385" y="492137"/>
            <a:ext cx="9956605" cy="948978"/>
          </a:xfrm>
          <a:prstGeom prst="rect">
            <a:avLst/>
          </a:prstGeom>
        </p:spPr>
        <p:txBody>
          <a:bodyPr lIns="0" tIns="0" rIns="0" bIns="0" rtlCol="0" anchor="t">
            <a:spAutoFit/>
          </a:bodyPr>
          <a:lstStyle/>
          <a:p>
            <a:pPr>
              <a:lnSpc>
                <a:spcPts val="3659"/>
              </a:lnSpc>
            </a:pPr>
            <a:r>
              <a:rPr lang="en-US" sz="3734" spc="75" dirty="0">
                <a:solidFill>
                  <a:srgbClr val="0078AE"/>
                </a:solidFill>
                <a:latin typeface="Funtastic" panose="020B0604020202020204" charset="0"/>
              </a:rPr>
              <a:t>WHAT DOES PHYSICAL</a:t>
            </a:r>
          </a:p>
          <a:p>
            <a:pPr>
              <a:lnSpc>
                <a:spcPts val="3659"/>
              </a:lnSpc>
            </a:pPr>
            <a:r>
              <a:rPr lang="en-US" sz="3734" spc="75" dirty="0">
                <a:solidFill>
                  <a:srgbClr val="0078AE"/>
                </a:solidFill>
                <a:latin typeface="Funtastic" panose="020B0604020202020204" charset="0"/>
              </a:rPr>
              <a:t>HEALTH LOOK LIKE?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0022230" y="0"/>
            <a:ext cx="1989032" cy="217084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72606" y="4289927"/>
            <a:ext cx="1916811" cy="2743200"/>
          </a:xfrm>
          <a:custGeom>
            <a:avLst/>
            <a:gdLst/>
            <a:ahLst/>
            <a:cxnLst/>
            <a:rect l="l" t="t" r="r" b="b"/>
            <a:pathLst>
              <a:path w="2875216" h="4114800">
                <a:moveTo>
                  <a:pt x="0" y="0"/>
                </a:moveTo>
                <a:lnTo>
                  <a:pt x="2875216" y="0"/>
                </a:lnTo>
                <a:lnTo>
                  <a:pt x="28752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652007">
            <a:off x="10849868" y="5001841"/>
            <a:ext cx="2625851" cy="2873707"/>
          </a:xfrm>
          <a:custGeom>
            <a:avLst/>
            <a:gdLst/>
            <a:ahLst/>
            <a:cxnLst/>
            <a:rect l="l" t="t" r="r" b="b"/>
            <a:pathLst>
              <a:path w="3938776" h="4310561">
                <a:moveTo>
                  <a:pt x="0" y="0"/>
                </a:moveTo>
                <a:lnTo>
                  <a:pt x="3938776" y="0"/>
                </a:lnTo>
                <a:lnTo>
                  <a:pt x="3938776" y="4310561"/>
                </a:lnTo>
                <a:lnTo>
                  <a:pt x="0" y="43105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384635" y="323586"/>
            <a:ext cx="8637595" cy="641329"/>
          </a:xfrm>
          <a:prstGeom prst="rect">
            <a:avLst/>
          </a:prstGeom>
        </p:spPr>
        <p:txBody>
          <a:bodyPr lIns="0" tIns="0" rIns="0" bIns="0" rtlCol="0" anchor="t">
            <a:spAutoFit/>
          </a:bodyPr>
          <a:lstStyle/>
          <a:p>
            <a:pPr algn="ctr">
              <a:lnSpc>
                <a:spcPts val="5609"/>
              </a:lnSpc>
              <a:spcBef>
                <a:spcPct val="0"/>
              </a:spcBef>
            </a:pPr>
            <a:r>
              <a:rPr lang="en-US" sz="4006" spc="80" dirty="0">
                <a:solidFill>
                  <a:srgbClr val="0078AE"/>
                </a:solidFill>
                <a:latin typeface="Funtastic" panose="020B0604020202020204" charset="0"/>
              </a:rPr>
              <a:t>What type of rest do you need?</a:t>
            </a:r>
          </a:p>
        </p:txBody>
      </p:sp>
      <p:sp>
        <p:nvSpPr>
          <p:cNvPr id="7" name="TextBox 7"/>
          <p:cNvSpPr txBox="1"/>
          <p:nvPr/>
        </p:nvSpPr>
        <p:spPr>
          <a:xfrm>
            <a:off x="602203" y="1978647"/>
            <a:ext cx="1510675" cy="1904496"/>
          </a:xfrm>
          <a:prstGeom prst="rect">
            <a:avLst/>
          </a:prstGeom>
        </p:spPr>
        <p:txBody>
          <a:bodyPr lIns="0" tIns="0" rIns="0" bIns="0" rtlCol="0" anchor="t">
            <a:spAutoFit/>
          </a:bodyPr>
          <a:lstStyle/>
          <a:p>
            <a:pPr algn="ctr">
              <a:lnSpc>
                <a:spcPts val="3005"/>
              </a:lnSpc>
            </a:pPr>
            <a:r>
              <a:rPr lang="en-US" sz="2003" spc="100" dirty="0">
                <a:solidFill>
                  <a:srgbClr val="545454"/>
                </a:solidFill>
                <a:latin typeface="อีฟดอวอิ้ง"/>
              </a:rPr>
              <a:t>Sleeping;</a:t>
            </a:r>
          </a:p>
          <a:p>
            <a:pPr algn="ctr">
              <a:lnSpc>
                <a:spcPts val="3005"/>
              </a:lnSpc>
            </a:pPr>
            <a:r>
              <a:rPr lang="en-US" sz="2003" spc="100" dirty="0">
                <a:solidFill>
                  <a:srgbClr val="545454"/>
                </a:solidFill>
                <a:latin typeface="อีฟดอวอิ้ง"/>
              </a:rPr>
              <a:t>Yoga;</a:t>
            </a:r>
          </a:p>
          <a:p>
            <a:pPr algn="ctr">
              <a:lnSpc>
                <a:spcPts val="3005"/>
              </a:lnSpc>
            </a:pPr>
            <a:r>
              <a:rPr lang="en-US" sz="2003" spc="100" dirty="0">
                <a:solidFill>
                  <a:srgbClr val="545454"/>
                </a:solidFill>
                <a:latin typeface="อีฟดอวอิ้ง"/>
              </a:rPr>
              <a:t>Stretches</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8" name="Freeform 8"/>
          <p:cNvSpPr/>
          <p:nvPr/>
        </p:nvSpPr>
        <p:spPr>
          <a:xfrm rot="4327108">
            <a:off x="8769208" y="3601590"/>
            <a:ext cx="2030692" cy="3547061"/>
          </a:xfrm>
          <a:custGeom>
            <a:avLst/>
            <a:gdLst/>
            <a:ahLst/>
            <a:cxnLst/>
            <a:rect l="l" t="t" r="r" b="b"/>
            <a:pathLst>
              <a:path w="3046038" h="5320591">
                <a:moveTo>
                  <a:pt x="0" y="0"/>
                </a:moveTo>
                <a:lnTo>
                  <a:pt x="3046039" y="0"/>
                </a:lnTo>
                <a:lnTo>
                  <a:pt x="3046039" y="5320591"/>
                </a:lnTo>
                <a:lnTo>
                  <a:pt x="0" y="53205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652007">
            <a:off x="9971956" y="2596628"/>
            <a:ext cx="1832225" cy="1619229"/>
          </a:xfrm>
          <a:custGeom>
            <a:avLst/>
            <a:gdLst/>
            <a:ahLst/>
            <a:cxnLst/>
            <a:rect l="l" t="t" r="r" b="b"/>
            <a:pathLst>
              <a:path w="2748337" h="2428843">
                <a:moveTo>
                  <a:pt x="0" y="0"/>
                </a:moveTo>
                <a:lnTo>
                  <a:pt x="2748336" y="0"/>
                </a:lnTo>
                <a:lnTo>
                  <a:pt x="2748336" y="2428843"/>
                </a:lnTo>
                <a:lnTo>
                  <a:pt x="0" y="24288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6282" y="1452007"/>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Physical</a:t>
            </a:r>
          </a:p>
        </p:txBody>
      </p:sp>
      <p:sp>
        <p:nvSpPr>
          <p:cNvPr id="11" name="TextBox 11"/>
          <p:cNvSpPr txBox="1"/>
          <p:nvPr/>
        </p:nvSpPr>
        <p:spPr>
          <a:xfrm>
            <a:off x="2726978" y="1964824"/>
            <a:ext cx="1714881" cy="2289216"/>
          </a:xfrm>
          <a:prstGeom prst="rect">
            <a:avLst/>
          </a:prstGeom>
        </p:spPr>
        <p:txBody>
          <a:bodyPr wrap="square" lIns="0" tIns="0" rIns="0" bIns="0" rtlCol="0" anchor="t">
            <a:spAutoFit/>
          </a:bodyPr>
          <a:lstStyle/>
          <a:p>
            <a:pPr algn="ctr">
              <a:lnSpc>
                <a:spcPts val="3005"/>
              </a:lnSpc>
            </a:pPr>
            <a:r>
              <a:rPr lang="en-US" sz="2003" spc="100" dirty="0">
                <a:solidFill>
                  <a:srgbClr val="545454"/>
                </a:solidFill>
                <a:latin typeface="อีฟดอวอิ้ง"/>
              </a:rPr>
              <a:t>Read a book;</a:t>
            </a:r>
          </a:p>
          <a:p>
            <a:pPr algn="ctr">
              <a:lnSpc>
                <a:spcPts val="3005"/>
              </a:lnSpc>
            </a:pPr>
            <a:r>
              <a:rPr lang="en-US" sz="2003" spc="100" dirty="0">
                <a:solidFill>
                  <a:srgbClr val="545454"/>
                </a:solidFill>
                <a:latin typeface="อีฟดอวอิ้ง"/>
              </a:rPr>
              <a:t>Take a break;</a:t>
            </a:r>
          </a:p>
          <a:p>
            <a:pPr algn="ctr">
              <a:lnSpc>
                <a:spcPts val="3005"/>
              </a:lnSpc>
            </a:pPr>
            <a:r>
              <a:rPr lang="en-US" sz="2003" spc="100" dirty="0">
                <a:solidFill>
                  <a:srgbClr val="545454"/>
                </a:solidFill>
                <a:latin typeface="อีฟดอวอิ้ง"/>
              </a:rPr>
              <a:t>Write in a journal</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12" name="TextBox 12"/>
          <p:cNvSpPr txBox="1"/>
          <p:nvPr/>
        </p:nvSpPr>
        <p:spPr>
          <a:xfrm>
            <a:off x="2612372" y="1452007"/>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Mental</a:t>
            </a:r>
          </a:p>
        </p:txBody>
      </p:sp>
      <p:sp>
        <p:nvSpPr>
          <p:cNvPr id="13" name="TextBox 13"/>
          <p:cNvSpPr txBox="1"/>
          <p:nvPr/>
        </p:nvSpPr>
        <p:spPr>
          <a:xfrm>
            <a:off x="4920999" y="1978647"/>
            <a:ext cx="1723104" cy="2289216"/>
          </a:xfrm>
          <a:prstGeom prst="rect">
            <a:avLst/>
          </a:prstGeom>
        </p:spPr>
        <p:txBody>
          <a:bodyPr wrap="square" lIns="0" tIns="0" rIns="0" bIns="0" rtlCol="0" anchor="t">
            <a:spAutoFit/>
          </a:bodyPr>
          <a:lstStyle/>
          <a:p>
            <a:pPr algn="ctr">
              <a:lnSpc>
                <a:spcPts val="3005"/>
              </a:lnSpc>
            </a:pPr>
            <a:r>
              <a:rPr lang="en-US" sz="2003" spc="100" dirty="0">
                <a:solidFill>
                  <a:srgbClr val="545454"/>
                </a:solidFill>
                <a:latin typeface="อีฟดอวอิ้ง"/>
              </a:rPr>
              <a:t>Listen/play music;</a:t>
            </a:r>
          </a:p>
          <a:p>
            <a:pPr algn="ctr">
              <a:lnSpc>
                <a:spcPts val="3005"/>
              </a:lnSpc>
            </a:pPr>
            <a:r>
              <a:rPr lang="en-US" sz="2003" spc="100" dirty="0">
                <a:solidFill>
                  <a:srgbClr val="545454"/>
                </a:solidFill>
                <a:latin typeface="อีฟดอวอิ้ง"/>
              </a:rPr>
              <a:t>Build or make something</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14" name="TextBox 14"/>
          <p:cNvSpPr txBox="1"/>
          <p:nvPr/>
        </p:nvSpPr>
        <p:spPr>
          <a:xfrm>
            <a:off x="4735080" y="1452007"/>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Sensory</a:t>
            </a:r>
          </a:p>
        </p:txBody>
      </p:sp>
      <p:sp>
        <p:nvSpPr>
          <p:cNvPr id="15" name="TextBox 15"/>
          <p:cNvSpPr txBox="1"/>
          <p:nvPr/>
        </p:nvSpPr>
        <p:spPr>
          <a:xfrm>
            <a:off x="7443431" y="1978647"/>
            <a:ext cx="1696596" cy="2673937"/>
          </a:xfrm>
          <a:prstGeom prst="rect">
            <a:avLst/>
          </a:prstGeom>
        </p:spPr>
        <p:txBody>
          <a:bodyPr wrap="square" lIns="0" tIns="0" rIns="0" bIns="0" rtlCol="0" anchor="t">
            <a:spAutoFit/>
          </a:bodyPr>
          <a:lstStyle/>
          <a:p>
            <a:pPr algn="ctr">
              <a:lnSpc>
                <a:spcPts val="3005"/>
              </a:lnSpc>
            </a:pPr>
            <a:r>
              <a:rPr lang="en-US" sz="2003" spc="100" dirty="0">
                <a:solidFill>
                  <a:srgbClr val="545454"/>
                </a:solidFill>
                <a:latin typeface="อีฟดอวอิ้ง"/>
              </a:rPr>
              <a:t>Draw, </a:t>
            </a:r>
            <a:r>
              <a:rPr lang="en-US" sz="2003" spc="100" dirty="0" err="1">
                <a:solidFill>
                  <a:srgbClr val="545454"/>
                </a:solidFill>
                <a:latin typeface="อีฟดอวอิ้ง"/>
              </a:rPr>
              <a:t>colour</a:t>
            </a:r>
            <a:r>
              <a:rPr lang="en-US" sz="2003" spc="100" dirty="0">
                <a:solidFill>
                  <a:srgbClr val="545454"/>
                </a:solidFill>
                <a:latin typeface="อีฟดอวอิ้ง"/>
              </a:rPr>
              <a:t> or paint;</a:t>
            </a:r>
          </a:p>
          <a:p>
            <a:pPr algn="ctr">
              <a:lnSpc>
                <a:spcPts val="3005"/>
              </a:lnSpc>
            </a:pPr>
            <a:r>
              <a:rPr lang="en-US" sz="2003" spc="100" dirty="0">
                <a:solidFill>
                  <a:srgbClr val="545454"/>
                </a:solidFill>
                <a:latin typeface="อีฟดอวอิ้ง"/>
              </a:rPr>
              <a:t>Write a story; </a:t>
            </a:r>
          </a:p>
          <a:p>
            <a:pPr algn="ctr">
              <a:lnSpc>
                <a:spcPts val="3005"/>
              </a:lnSpc>
            </a:pPr>
            <a:r>
              <a:rPr lang="en-US" sz="2003" spc="100" dirty="0">
                <a:solidFill>
                  <a:srgbClr val="545454"/>
                </a:solidFill>
                <a:latin typeface="อีฟดอวอิ้ง"/>
              </a:rPr>
              <a:t>Make a craft</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16" name="TextBox 16"/>
          <p:cNvSpPr txBox="1"/>
          <p:nvPr/>
        </p:nvSpPr>
        <p:spPr>
          <a:xfrm>
            <a:off x="7257511" y="1452007"/>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Creative</a:t>
            </a:r>
          </a:p>
        </p:txBody>
      </p:sp>
      <p:sp>
        <p:nvSpPr>
          <p:cNvPr id="17" name="TextBox 17"/>
          <p:cNvSpPr txBox="1"/>
          <p:nvPr/>
        </p:nvSpPr>
        <p:spPr>
          <a:xfrm>
            <a:off x="1481253" y="4616860"/>
            <a:ext cx="2023947" cy="1904496"/>
          </a:xfrm>
          <a:prstGeom prst="rect">
            <a:avLst/>
          </a:prstGeom>
        </p:spPr>
        <p:txBody>
          <a:bodyPr wrap="square" lIns="0" tIns="0" rIns="0" bIns="0" rtlCol="0" anchor="t">
            <a:spAutoFit/>
          </a:bodyPr>
          <a:lstStyle/>
          <a:p>
            <a:pPr algn="ctr">
              <a:lnSpc>
                <a:spcPts val="3005"/>
              </a:lnSpc>
            </a:pPr>
            <a:r>
              <a:rPr lang="en-US" sz="2003" spc="100" dirty="0">
                <a:solidFill>
                  <a:srgbClr val="545454"/>
                </a:solidFill>
                <a:latin typeface="อีฟดอวอิ้ง"/>
              </a:rPr>
              <a:t>Express feelings;</a:t>
            </a:r>
          </a:p>
          <a:p>
            <a:pPr algn="ctr">
              <a:lnSpc>
                <a:spcPts val="3005"/>
              </a:lnSpc>
            </a:pPr>
            <a:r>
              <a:rPr lang="en-US" sz="2003" spc="100" dirty="0">
                <a:solidFill>
                  <a:srgbClr val="545454"/>
                </a:solidFill>
                <a:latin typeface="อีฟดอวอิ้ง"/>
              </a:rPr>
              <a:t>Talk with friends</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18" name="TextBox 18"/>
          <p:cNvSpPr txBox="1"/>
          <p:nvPr/>
        </p:nvSpPr>
        <p:spPr>
          <a:xfrm>
            <a:off x="1471541" y="4090219"/>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Emotional</a:t>
            </a:r>
          </a:p>
        </p:txBody>
      </p:sp>
      <p:sp>
        <p:nvSpPr>
          <p:cNvPr id="19" name="TextBox 19"/>
          <p:cNvSpPr txBox="1"/>
          <p:nvPr/>
        </p:nvSpPr>
        <p:spPr>
          <a:xfrm>
            <a:off x="3805447" y="4616859"/>
            <a:ext cx="1510675" cy="1904496"/>
          </a:xfrm>
          <a:prstGeom prst="rect">
            <a:avLst/>
          </a:prstGeom>
        </p:spPr>
        <p:txBody>
          <a:bodyPr lIns="0" tIns="0" rIns="0" bIns="0" rtlCol="0" anchor="t">
            <a:spAutoFit/>
          </a:bodyPr>
          <a:lstStyle/>
          <a:p>
            <a:pPr algn="ctr">
              <a:lnSpc>
                <a:spcPts val="3005"/>
              </a:lnSpc>
            </a:pPr>
            <a:r>
              <a:rPr lang="en-US" sz="2003" spc="100" dirty="0">
                <a:solidFill>
                  <a:srgbClr val="545454"/>
                </a:solidFill>
                <a:latin typeface="อีฟดอวอิ้ง"/>
              </a:rPr>
              <a:t>Play or talk with friends and family</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20" name="TextBox 20"/>
          <p:cNvSpPr txBox="1"/>
          <p:nvPr/>
        </p:nvSpPr>
        <p:spPr>
          <a:xfrm>
            <a:off x="3619526" y="4090219"/>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Social</a:t>
            </a:r>
          </a:p>
        </p:txBody>
      </p:sp>
      <p:sp>
        <p:nvSpPr>
          <p:cNvPr id="21" name="TextBox 21"/>
          <p:cNvSpPr txBox="1"/>
          <p:nvPr/>
        </p:nvSpPr>
        <p:spPr>
          <a:xfrm>
            <a:off x="5742235" y="4616859"/>
            <a:ext cx="1510675" cy="2673937"/>
          </a:xfrm>
          <a:prstGeom prst="rect">
            <a:avLst/>
          </a:prstGeom>
        </p:spPr>
        <p:txBody>
          <a:bodyPr lIns="0" tIns="0" rIns="0" bIns="0" rtlCol="0" anchor="t">
            <a:spAutoFit/>
          </a:bodyPr>
          <a:lstStyle/>
          <a:p>
            <a:pPr algn="ctr">
              <a:lnSpc>
                <a:spcPts val="3005"/>
              </a:lnSpc>
            </a:pPr>
            <a:r>
              <a:rPr lang="en-US" sz="2003" spc="100" dirty="0">
                <a:solidFill>
                  <a:srgbClr val="545454"/>
                </a:solidFill>
                <a:latin typeface="อีฟดอวอิ้ง"/>
              </a:rPr>
              <a:t>Sit quietly with eyes closed;</a:t>
            </a:r>
          </a:p>
          <a:p>
            <a:pPr algn="ctr">
              <a:lnSpc>
                <a:spcPts val="3005"/>
              </a:lnSpc>
            </a:pPr>
            <a:r>
              <a:rPr lang="en-US" sz="2003" spc="100" dirty="0">
                <a:solidFill>
                  <a:srgbClr val="545454"/>
                </a:solidFill>
                <a:latin typeface="อีฟดอวอิ้ง"/>
              </a:rPr>
              <a:t>Help someone</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22" name="TextBox 22"/>
          <p:cNvSpPr txBox="1"/>
          <p:nvPr/>
        </p:nvSpPr>
        <p:spPr>
          <a:xfrm>
            <a:off x="5635719" y="4090219"/>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Spiritual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4" name="TextBox 4"/>
          <p:cNvSpPr txBox="1"/>
          <p:nvPr/>
        </p:nvSpPr>
        <p:spPr>
          <a:xfrm>
            <a:off x="170675" y="336551"/>
            <a:ext cx="3519451" cy="2795765"/>
          </a:xfrm>
          <a:prstGeom prst="rect">
            <a:avLst/>
          </a:prstGeom>
        </p:spPr>
        <p:txBody>
          <a:bodyPr lIns="0" tIns="0" rIns="0" bIns="0" rtlCol="0" anchor="t">
            <a:spAutoFit/>
          </a:bodyPr>
          <a:lstStyle/>
          <a:p>
            <a:pPr algn="ctr">
              <a:lnSpc>
                <a:spcPts val="5609"/>
              </a:lnSpc>
              <a:spcBef>
                <a:spcPct val="0"/>
              </a:spcBef>
            </a:pPr>
            <a:r>
              <a:rPr lang="en-US" sz="4006" spc="80" dirty="0">
                <a:solidFill>
                  <a:srgbClr val="0078AE"/>
                </a:solidFill>
                <a:latin typeface="Funtastic" panose="020B0604020202020204" charset="0"/>
              </a:rPr>
              <a:t>What’s the difference between rest and sleep?</a:t>
            </a:r>
          </a:p>
        </p:txBody>
      </p:sp>
      <p:pic>
        <p:nvPicPr>
          <p:cNvPr id="5" name="Picture 4" descr="A diagram of a step&#10;&#10;Description automatically generated">
            <a:extLst>
              <a:ext uri="{FF2B5EF4-FFF2-40B4-BE49-F238E27FC236}">
                <a16:creationId xmlns:a16="http://schemas.microsoft.com/office/drawing/2014/main" id="{8AF9DD01-22EA-189B-7C6B-0FF7FE7EA85D}"/>
              </a:ext>
            </a:extLst>
          </p:cNvPr>
          <p:cNvPicPr>
            <a:picLocks noChangeAspect="1"/>
          </p:cNvPicPr>
          <p:nvPr/>
        </p:nvPicPr>
        <p:blipFill rotWithShape="1">
          <a:blip r:embed="rId4">
            <a:extLst>
              <a:ext uri="{28A0092B-C50C-407E-A947-70E740481C1C}">
                <a14:useLocalDpi xmlns:a14="http://schemas.microsoft.com/office/drawing/2010/main" val="0"/>
              </a:ext>
            </a:extLst>
          </a:blip>
          <a:srcRect l="150" t="8108" r="-150" b="31832"/>
          <a:stretch/>
        </p:blipFill>
        <p:spPr>
          <a:xfrm>
            <a:off x="1930400" y="298450"/>
            <a:ext cx="7881841" cy="6197599"/>
          </a:xfrm>
          <a:prstGeom prst="rect">
            <a:avLst/>
          </a:prstGeom>
        </p:spPr>
      </p:pic>
      <p:pic>
        <p:nvPicPr>
          <p:cNvPr id="6" name="Picture 5">
            <a:extLst>
              <a:ext uri="{FF2B5EF4-FFF2-40B4-BE49-F238E27FC236}">
                <a16:creationId xmlns:a16="http://schemas.microsoft.com/office/drawing/2014/main" id="{E735E3E8-B1F2-E33E-488F-EFAF1002FB4E}"/>
              </a:ext>
            </a:extLst>
          </p:cNvPr>
          <p:cNvPicPr>
            <a:picLocks noChangeAspect="1"/>
          </p:cNvPicPr>
          <p:nvPr/>
        </p:nvPicPr>
        <p:blipFill rotWithShape="1">
          <a:blip r:embed="rId5"/>
          <a:srcRect r="74336"/>
          <a:stretch/>
        </p:blipFill>
        <p:spPr>
          <a:xfrm>
            <a:off x="8519405" y="457200"/>
            <a:ext cx="1473200" cy="1816100"/>
          </a:xfrm>
          <a:prstGeom prst="rect">
            <a:avLst/>
          </a:prstGeom>
        </p:spPr>
      </p:pic>
      <p:pic>
        <p:nvPicPr>
          <p:cNvPr id="7" name="Picture 6">
            <a:extLst>
              <a:ext uri="{FF2B5EF4-FFF2-40B4-BE49-F238E27FC236}">
                <a16:creationId xmlns:a16="http://schemas.microsoft.com/office/drawing/2014/main" id="{D3B01645-6DC4-5128-20A7-711838EC67BB}"/>
              </a:ext>
            </a:extLst>
          </p:cNvPr>
          <p:cNvPicPr>
            <a:picLocks noChangeAspect="1"/>
          </p:cNvPicPr>
          <p:nvPr/>
        </p:nvPicPr>
        <p:blipFill rotWithShape="1">
          <a:blip r:embed="rId5"/>
          <a:srcRect l="25664" r="50443"/>
          <a:stretch/>
        </p:blipFill>
        <p:spPr>
          <a:xfrm>
            <a:off x="10185400" y="469900"/>
            <a:ext cx="1371600" cy="1816100"/>
          </a:xfrm>
          <a:prstGeom prst="rect">
            <a:avLst/>
          </a:prstGeom>
        </p:spPr>
      </p:pic>
      <p:pic>
        <p:nvPicPr>
          <p:cNvPr id="8" name="Picture 7">
            <a:extLst>
              <a:ext uri="{FF2B5EF4-FFF2-40B4-BE49-F238E27FC236}">
                <a16:creationId xmlns:a16="http://schemas.microsoft.com/office/drawing/2014/main" id="{D2F4B396-0EC1-1905-DDAE-D2C5A0460056}"/>
              </a:ext>
            </a:extLst>
          </p:cNvPr>
          <p:cNvPicPr>
            <a:picLocks noChangeAspect="1"/>
          </p:cNvPicPr>
          <p:nvPr/>
        </p:nvPicPr>
        <p:blipFill rotWithShape="1">
          <a:blip r:embed="rId5"/>
          <a:srcRect l="49558" r="25663"/>
          <a:stretch/>
        </p:blipFill>
        <p:spPr>
          <a:xfrm>
            <a:off x="8570205" y="2489199"/>
            <a:ext cx="1422400" cy="1816100"/>
          </a:xfrm>
          <a:prstGeom prst="rect">
            <a:avLst/>
          </a:prstGeom>
        </p:spPr>
      </p:pic>
      <p:pic>
        <p:nvPicPr>
          <p:cNvPr id="9" name="Picture 8">
            <a:extLst>
              <a:ext uri="{FF2B5EF4-FFF2-40B4-BE49-F238E27FC236}">
                <a16:creationId xmlns:a16="http://schemas.microsoft.com/office/drawing/2014/main" id="{7D77A136-BFD7-2ADB-5361-72AFEF4018B1}"/>
              </a:ext>
            </a:extLst>
          </p:cNvPr>
          <p:cNvPicPr>
            <a:picLocks noChangeAspect="1"/>
          </p:cNvPicPr>
          <p:nvPr/>
        </p:nvPicPr>
        <p:blipFill rotWithShape="1">
          <a:blip r:embed="rId5"/>
          <a:srcRect l="74336" r="1770"/>
          <a:stretch/>
        </p:blipFill>
        <p:spPr>
          <a:xfrm>
            <a:off x="10185400" y="2489199"/>
            <a:ext cx="1371600" cy="1816100"/>
          </a:xfrm>
          <a:prstGeom prst="rect">
            <a:avLst/>
          </a:prstGeom>
        </p:spPr>
      </p:pic>
      <p:sp>
        <p:nvSpPr>
          <p:cNvPr id="10" name="Oval 9">
            <a:extLst>
              <a:ext uri="{FF2B5EF4-FFF2-40B4-BE49-F238E27FC236}">
                <a16:creationId xmlns:a16="http://schemas.microsoft.com/office/drawing/2014/main" id="{196BBFA0-94FC-F782-D8AE-181E0F46C459}"/>
              </a:ext>
            </a:extLst>
          </p:cNvPr>
          <p:cNvSpPr/>
          <p:nvPr/>
        </p:nvSpPr>
        <p:spPr>
          <a:xfrm>
            <a:off x="8213589" y="2260437"/>
            <a:ext cx="2048011" cy="2044863"/>
          </a:xfrm>
          <a:prstGeom prst="ellipse">
            <a:avLst/>
          </a:prstGeom>
          <a:noFill/>
          <a:ln w="57150">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sz="800" dirty="0"/>
          </a:p>
        </p:txBody>
      </p:sp>
      <p:sp>
        <p:nvSpPr>
          <p:cNvPr id="3" name="Freeform 3"/>
          <p:cNvSpPr/>
          <p:nvPr/>
        </p:nvSpPr>
        <p:spPr>
          <a:xfrm>
            <a:off x="7185858" y="5290839"/>
            <a:ext cx="1067861" cy="1014468"/>
          </a:xfrm>
          <a:custGeom>
            <a:avLst/>
            <a:gdLst/>
            <a:ahLst/>
            <a:cxnLst/>
            <a:rect l="l" t="t" r="r" b="b"/>
            <a:pathLst>
              <a:path w="1601792" h="1521702">
                <a:moveTo>
                  <a:pt x="0" y="0"/>
                </a:moveTo>
                <a:lnTo>
                  <a:pt x="1601792" y="0"/>
                </a:lnTo>
                <a:lnTo>
                  <a:pt x="1601792" y="1521702"/>
                </a:lnTo>
                <a:lnTo>
                  <a:pt x="0" y="1521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37276" y="559068"/>
            <a:ext cx="697049" cy="801205"/>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4453935" y="1978097"/>
            <a:ext cx="5983107" cy="2901807"/>
          </a:xfrm>
          <a:custGeom>
            <a:avLst/>
            <a:gdLst/>
            <a:ahLst/>
            <a:cxnLst/>
            <a:rect l="l" t="t" r="r" b="b"/>
            <a:pathLst>
              <a:path w="8974660" h="4352710">
                <a:moveTo>
                  <a:pt x="0" y="0"/>
                </a:moveTo>
                <a:lnTo>
                  <a:pt x="8974660" y="0"/>
                </a:lnTo>
                <a:lnTo>
                  <a:pt x="8974660" y="4352710"/>
                </a:lnTo>
                <a:lnTo>
                  <a:pt x="0" y="4352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727200" y="690577"/>
            <a:ext cx="7923122" cy="641329"/>
          </a:xfrm>
          <a:prstGeom prst="rect">
            <a:avLst/>
          </a:prstGeom>
        </p:spPr>
        <p:txBody>
          <a:bodyPr lIns="0" tIns="0" rIns="0" bIns="0" rtlCol="0" anchor="t">
            <a:spAutoFit/>
          </a:bodyPr>
          <a:lstStyle/>
          <a:p>
            <a:pPr>
              <a:lnSpc>
                <a:spcPts val="5609"/>
              </a:lnSpc>
              <a:spcBef>
                <a:spcPct val="0"/>
              </a:spcBef>
            </a:pPr>
            <a:r>
              <a:rPr lang="en-US" sz="4006" spc="80" dirty="0">
                <a:solidFill>
                  <a:srgbClr val="0078AE"/>
                </a:solidFill>
                <a:latin typeface="Funtastic" panose="020B0604020202020204" charset="0"/>
              </a:rPr>
              <a:t>Why We Need Sleep</a:t>
            </a:r>
          </a:p>
        </p:txBody>
      </p:sp>
      <p:sp>
        <p:nvSpPr>
          <p:cNvPr id="7" name="TextBox 7"/>
          <p:cNvSpPr txBox="1"/>
          <p:nvPr/>
        </p:nvSpPr>
        <p:spPr>
          <a:xfrm>
            <a:off x="858442" y="2874659"/>
            <a:ext cx="3595494" cy="2153154"/>
          </a:xfrm>
          <a:prstGeom prst="rect">
            <a:avLst/>
          </a:prstGeom>
        </p:spPr>
        <p:txBody>
          <a:bodyPr wrap="square" lIns="0" tIns="0" rIns="0" bIns="0" rtlCol="0" anchor="t">
            <a:spAutoFit/>
          </a:bodyPr>
          <a:lstStyle/>
          <a:p>
            <a:pPr>
              <a:lnSpc>
                <a:spcPts val="3365"/>
              </a:lnSpc>
              <a:spcBef>
                <a:spcPct val="0"/>
              </a:spcBef>
            </a:pPr>
            <a:r>
              <a:rPr lang="en-US" sz="2133" spc="100" dirty="0">
                <a:solidFill>
                  <a:srgbClr val="545454"/>
                </a:solidFill>
                <a:latin typeface="อีฟดอวอิ้ง"/>
              </a:rPr>
              <a:t>When we sleep:</a:t>
            </a:r>
          </a:p>
          <a:p>
            <a:pPr>
              <a:lnSpc>
                <a:spcPts val="3365"/>
              </a:lnSpc>
              <a:spcBef>
                <a:spcPct val="0"/>
              </a:spcBef>
            </a:pPr>
            <a:r>
              <a:rPr lang="en-US" sz="2133" spc="100" dirty="0">
                <a:solidFill>
                  <a:srgbClr val="545454"/>
                </a:solidFill>
                <a:latin typeface="อีฟดอวอิ้ง"/>
              </a:rPr>
              <a:t>we grow,</a:t>
            </a:r>
          </a:p>
          <a:p>
            <a:pPr>
              <a:lnSpc>
                <a:spcPts val="3365"/>
              </a:lnSpc>
              <a:spcBef>
                <a:spcPct val="0"/>
              </a:spcBef>
            </a:pPr>
            <a:r>
              <a:rPr lang="en-US" sz="2133" spc="100" dirty="0">
                <a:solidFill>
                  <a:srgbClr val="545454"/>
                </a:solidFill>
                <a:latin typeface="อีฟดอวอิ้ง"/>
              </a:rPr>
              <a:t>we heal, </a:t>
            </a:r>
          </a:p>
          <a:p>
            <a:pPr>
              <a:lnSpc>
                <a:spcPts val="3365"/>
              </a:lnSpc>
              <a:spcBef>
                <a:spcPct val="0"/>
              </a:spcBef>
            </a:pPr>
            <a:r>
              <a:rPr lang="en-US" sz="2133" spc="100" dirty="0">
                <a:solidFill>
                  <a:srgbClr val="545454"/>
                </a:solidFill>
                <a:latin typeface="อีฟดอวอิ้ง"/>
              </a:rPr>
              <a:t>we learn, </a:t>
            </a:r>
          </a:p>
          <a:p>
            <a:pPr>
              <a:lnSpc>
                <a:spcPts val="3365"/>
              </a:lnSpc>
              <a:spcBef>
                <a:spcPct val="0"/>
              </a:spcBef>
            </a:pPr>
            <a:r>
              <a:rPr lang="en-US" sz="2133" spc="100" dirty="0">
                <a:solidFill>
                  <a:srgbClr val="545454"/>
                </a:solidFill>
                <a:latin typeface="อีฟดอวอิ้ง"/>
              </a:rPr>
              <a:t>…and we feel good.</a:t>
            </a:r>
          </a:p>
        </p:txBody>
      </p:sp>
      <p:sp>
        <p:nvSpPr>
          <p:cNvPr id="8" name="Freeform 8"/>
          <p:cNvSpPr/>
          <p:nvPr/>
        </p:nvSpPr>
        <p:spPr>
          <a:xfrm rot="-157544">
            <a:off x="9787364" y="726919"/>
            <a:ext cx="1832225" cy="1619229"/>
          </a:xfrm>
          <a:custGeom>
            <a:avLst/>
            <a:gdLst/>
            <a:ahLst/>
            <a:cxnLst/>
            <a:rect l="l" t="t" r="r" b="b"/>
            <a:pathLst>
              <a:path w="2748337" h="2428843">
                <a:moveTo>
                  <a:pt x="0" y="0"/>
                </a:moveTo>
                <a:lnTo>
                  <a:pt x="2748337" y="0"/>
                </a:lnTo>
                <a:lnTo>
                  <a:pt x="2748337" y="2428843"/>
                </a:lnTo>
                <a:lnTo>
                  <a:pt x="0" y="24288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9">
            <a:extLst>
              <a:ext uri="{FF2B5EF4-FFF2-40B4-BE49-F238E27FC236}">
                <a16:creationId xmlns:a16="http://schemas.microsoft.com/office/drawing/2014/main" id="{4592FD7C-8823-7195-7AE2-9C2213F7FEA6}"/>
              </a:ext>
            </a:extLst>
          </p:cNvPr>
          <p:cNvSpPr txBox="1"/>
          <p:nvPr/>
        </p:nvSpPr>
        <p:spPr>
          <a:xfrm>
            <a:off x="685800" y="1544405"/>
            <a:ext cx="8102600" cy="964367"/>
          </a:xfrm>
          <a:prstGeom prst="rect">
            <a:avLst/>
          </a:prstGeom>
          <a:noFill/>
        </p:spPr>
        <p:txBody>
          <a:bodyPr wrap="square">
            <a:spAutoFit/>
          </a:bodyPr>
          <a:lstStyle/>
          <a:p>
            <a:pPr>
              <a:lnSpc>
                <a:spcPts val="3365"/>
              </a:lnSpc>
              <a:spcBef>
                <a:spcPct val="0"/>
              </a:spcBef>
            </a:pPr>
            <a:r>
              <a:rPr lang="en-US" sz="2667" spc="100" dirty="0">
                <a:solidFill>
                  <a:srgbClr val="545454"/>
                </a:solidFill>
                <a:latin typeface="อีฟดอวอิ้ง"/>
              </a:rPr>
              <a:t>Sleep is the time when our body and brain rest and recover from the activities of the day.</a:t>
            </a:r>
          </a:p>
        </p:txBody>
      </p:sp>
      <p:sp>
        <p:nvSpPr>
          <p:cNvPr id="12" name="TextBox 11">
            <a:extLst>
              <a:ext uri="{FF2B5EF4-FFF2-40B4-BE49-F238E27FC236}">
                <a16:creationId xmlns:a16="http://schemas.microsoft.com/office/drawing/2014/main" id="{776F5869-9C89-4702-620E-0E012935F187}"/>
              </a:ext>
            </a:extLst>
          </p:cNvPr>
          <p:cNvSpPr txBox="1"/>
          <p:nvPr/>
        </p:nvSpPr>
        <p:spPr>
          <a:xfrm>
            <a:off x="688789" y="5603799"/>
            <a:ext cx="6618119" cy="420564"/>
          </a:xfrm>
          <a:prstGeom prst="rect">
            <a:avLst/>
          </a:prstGeom>
          <a:noFill/>
        </p:spPr>
        <p:txBody>
          <a:bodyPr wrap="square">
            <a:spAutoFit/>
          </a:bodyPr>
          <a:lstStyle/>
          <a:p>
            <a:r>
              <a:rPr lang="en-US" sz="2133" spc="100" dirty="0">
                <a:solidFill>
                  <a:srgbClr val="545454"/>
                </a:solidFill>
                <a:latin typeface="อีฟดอวอิ้ง"/>
              </a:rPr>
              <a:t>Sleep helps us to be healthy, happy, and smart.</a:t>
            </a:r>
            <a:endParaRPr lang="en-CA" sz="2133"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796FCAA94AAB4596AE216F03B9E2E9" ma:contentTypeVersion="8" ma:contentTypeDescription="Create a new document." ma:contentTypeScope="" ma:versionID="173452563179f2d80f129347974c3ca4">
  <xsd:schema xmlns:xsd="http://www.w3.org/2001/XMLSchema" xmlns:xs="http://www.w3.org/2001/XMLSchema" xmlns:p="http://schemas.microsoft.com/office/2006/metadata/properties" xmlns:ns1="http://schemas.microsoft.com/sharepoint/v3" xmlns:ns2="0f2c297a-854d-4389-aaed-61d093c5c18f" xmlns:ns3="6a4141a2-2735-4975-bd2c-71fd2815893e" xmlns:ns4="e0ff5b6c-057a-48f6-91f5-65ef05ebf2ee" targetNamespace="http://schemas.microsoft.com/office/2006/metadata/properties" ma:root="true" ma:fieldsID="09a22a9f9c0ca52bf7e83212f5041109" ns1:_="" ns2:_="" ns3:_="" ns4:_="">
    <xsd:import namespace="http://schemas.microsoft.com/sharepoint/v3"/>
    <xsd:import namespace="0f2c297a-854d-4389-aaed-61d093c5c18f"/>
    <xsd:import namespace="6a4141a2-2735-4975-bd2c-71fd2815893e"/>
    <xsd:import namespace="e0ff5b6c-057a-48f6-91f5-65ef05ebf2ee"/>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Link"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2c297a-854d-4389-aaed-61d093c5c18f"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a4141a2-2735-4975-bd2c-71fd2815893e" elementFormDefault="qualified">
    <xsd:import namespace="http://schemas.microsoft.com/office/2006/documentManagement/types"/>
    <xsd:import namespace="http://schemas.microsoft.com/office/infopath/2007/PartnerControls"/>
    <xsd:element name="Link" ma:index="13"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ff5b6c-057a-48f6-91f5-65ef05ebf2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nk xmlns="6a4141a2-2735-4975-bd2c-71fd2815893e">
      <Url xsi:nil="true"/>
      <Description xsi:nil="true"/>
    </Link>
    <PublishingExpirationDate xmlns="http://schemas.microsoft.com/sharepoint/v3" xsi:nil="true"/>
    <PublishingStartDate xmlns="http://schemas.microsoft.com/sharepoint/v3" xsi:nil="true"/>
    <_dlc_DocId xmlns="0f2c297a-854d-4389-aaed-61d093c5c18f">VA5ADDFTY7K4-1252636877-694</_dlc_DocId>
    <_dlc_DocIdUrl xmlns="0f2c297a-854d-4389-aaed-61d093c5c18f">
      <Url>https://one.vch.ca/dept-project/Prevention-Services-Regional/_layouts/15/DocIdRedir.aspx?ID=VA5ADDFTY7K4-1252636877-694</Url>
      <Description>VA5ADDFTY7K4-1252636877-694</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ACE28B7-B056-424A-AE12-5AE5A8544FA9}"/>
</file>

<file path=customXml/itemProps2.xml><?xml version="1.0" encoding="utf-8"?>
<ds:datastoreItem xmlns:ds="http://schemas.openxmlformats.org/officeDocument/2006/customXml" ds:itemID="{3D10ABCB-5986-4E3E-84E1-790814AC5EB1}">
  <ds:schemaRefs>
    <ds:schemaRef ds:uri="http://schemas.microsoft.com/office/2006/metadata/properties"/>
    <ds:schemaRef ds:uri="http://schemas.microsoft.com/office/infopath/2007/PartnerControls"/>
    <ds:schemaRef ds:uri="3a08eb4a-2b82-4f4c-8bf5-f22a97142324"/>
    <ds:schemaRef ds:uri="9fc46dc6-1d3b-4bc3-a27a-e424fb38dfe6"/>
  </ds:schemaRefs>
</ds:datastoreItem>
</file>

<file path=customXml/itemProps3.xml><?xml version="1.0" encoding="utf-8"?>
<ds:datastoreItem xmlns:ds="http://schemas.openxmlformats.org/officeDocument/2006/customXml" ds:itemID="{30FCB457-0188-4E54-B60E-A882EFDD33ED}">
  <ds:schemaRefs>
    <ds:schemaRef ds:uri="http://schemas.microsoft.com/sharepoint/v3/contenttype/forms"/>
  </ds:schemaRefs>
</ds:datastoreItem>
</file>

<file path=customXml/itemProps4.xml><?xml version="1.0" encoding="utf-8"?>
<ds:datastoreItem xmlns:ds="http://schemas.openxmlformats.org/officeDocument/2006/customXml" ds:itemID="{43FE9DD9-38A5-4D27-BC9F-75A1C7ED1137}"/>
</file>

<file path=docProps/app.xml><?xml version="1.0" encoding="utf-8"?>
<Properties xmlns="http://schemas.openxmlformats.org/officeDocument/2006/extended-properties" xmlns:vt="http://schemas.openxmlformats.org/officeDocument/2006/docPropsVTypes">
  <TotalTime>3609</TotalTime>
  <Words>2910</Words>
  <Application>Microsoft Office PowerPoint</Application>
  <PresentationFormat>Widescreen</PresentationFormat>
  <Paragraphs>228</Paragraphs>
  <Slides>19</Slides>
  <Notes>19</Notes>
  <HiddenSlides>1</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SHP Module 4</dc:title>
  <dc:creator>Funk, Alison [VCH]</dc:creator>
  <cp:lastModifiedBy>Funk, Alison [VCH]</cp:lastModifiedBy>
  <cp:revision>104</cp:revision>
  <cp:lastPrinted>2024-01-05T21:04:47Z</cp:lastPrinted>
  <dcterms:created xsi:type="dcterms:W3CDTF">2006-08-16T00:00:00Z</dcterms:created>
  <dcterms:modified xsi:type="dcterms:W3CDTF">2024-10-02T20:07:46Z</dcterms:modified>
  <dc:identifier>DAF3o8hf_l8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0x010100B8796FCAA94AAB4596AE216F03B9E2E9</vt:lpwstr>
  </property>
  <property fmtid="{D5CDD505-2E9C-101B-9397-08002B2CF9AE}" pid="3" name="MediaServiceImageTags">
    <vt:lpwstr/>
  </property>
  <property fmtid="{D5CDD505-2E9C-101B-9397-08002B2CF9AE}" pid="4" name="_dlc_DocIdItemGuid">
    <vt:lpwstr>a969a9ac-8eaa-44dd-98df-1272b111dff3</vt:lpwstr>
  </property>
</Properties>
</file>