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gif" ContentType="image/g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changesInfos/changesInfo1.xml" ContentType="application/vnd.ms-powerpoint.changesinfo+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handoutMasterIdLst>
    <p:handoutMasterId r:id="rId29"/>
  </p:handoutMasterIdLst>
  <p:sldIdLst>
    <p:sldId id="275" r:id="rId5"/>
    <p:sldId id="277" r:id="rId6"/>
    <p:sldId id="256" r:id="rId7"/>
    <p:sldId id="257" r:id="rId8"/>
    <p:sldId id="258" r:id="rId9"/>
    <p:sldId id="259" r:id="rId10"/>
    <p:sldId id="260" r:id="rId11"/>
    <p:sldId id="261" r:id="rId12"/>
    <p:sldId id="262" r:id="rId13"/>
    <p:sldId id="278"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6" r:id="rId27"/>
  </p:sldIdLst>
  <p:sldSz cx="18288000" cy="10287000"/>
  <p:notesSz cx="9296400" cy="7010400"/>
  <p:embeddedFontLst>
    <p:embeddedFont>
      <p:font typeface="Arimo" panose="020B0604020202020204" charset="0"/>
      <p:regular r:id="rId30"/>
    </p:embeddedFont>
    <p:embeddedFont>
      <p:font typeface="Arimo Bold" panose="020B0604020202020204" charset="0"/>
      <p:regular r:id="rId31"/>
    </p:embeddedFont>
    <p:embeddedFont>
      <p:font typeface="Funtastic" panose="020B0604020202020204" charset="0"/>
      <p:regular r:id="rId32"/>
    </p:embeddedFont>
    <p:embeddedFont>
      <p:font typeface="อีฟดอวอิ้ง" panose="020B0604020202020204" charset="-3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a:srgbClr val="00627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9FAC1-A9DC-0FA8-3150-FE0BD4B8471C}" v="16" dt="2024-09-25T16:47:18.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5" autoAdjust="0"/>
    <p:restoredTop sz="54471" autoAdjust="0"/>
  </p:normalViewPr>
  <p:slideViewPr>
    <p:cSldViewPr>
      <p:cViewPr varScale="1">
        <p:scale>
          <a:sx n="41" d="100"/>
          <a:sy n="41" d="100"/>
        </p:scale>
        <p:origin x="24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2" d="100"/>
          <a:sy n="112" d="100"/>
        </p:scale>
        <p:origin x="139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k, Alison [VCH]" userId="S::alison.funk@vrhb.org::f4f67299-ff6d-4d65-b0c5-e08856f52fcf" providerId="AD" clId="Web-{F954B05A-B382-A9CC-1D2F-58974573B01D}"/>
    <pc:docChg chg="modSld">
      <pc:chgData name="Funk, Alison [VCH]" userId="S::alison.funk@vrhb.org::f4f67299-ff6d-4d65-b0c5-e08856f52fcf" providerId="AD" clId="Web-{F954B05A-B382-A9CC-1D2F-58974573B01D}" dt="2024-06-28T21:43:40.376" v="1491"/>
      <pc:docMkLst>
        <pc:docMk/>
      </pc:docMkLst>
      <pc:sldChg chg="modSp">
        <pc:chgData name="Funk, Alison [VCH]" userId="S::alison.funk@vrhb.org::f4f67299-ff6d-4d65-b0c5-e08856f52fcf" providerId="AD" clId="Web-{F954B05A-B382-A9CC-1D2F-58974573B01D}" dt="2024-06-24T20:34:23.054" v="67" actId="20577"/>
        <pc:sldMkLst>
          <pc:docMk/>
          <pc:sldMk cId="0" sldId="256"/>
        </pc:sldMkLst>
        <pc:spChg chg="mod">
          <ac:chgData name="Funk, Alison [VCH]" userId="S::alison.funk@vrhb.org::f4f67299-ff6d-4d65-b0c5-e08856f52fcf" providerId="AD" clId="Web-{F954B05A-B382-A9CC-1D2F-58974573B01D}" dt="2024-06-24T20:34:23.054" v="67" actId="20577"/>
          <ac:spMkLst>
            <pc:docMk/>
            <pc:sldMk cId="0" sldId="256"/>
            <ac:spMk id="20" creationId="{00000000-0000-0000-0000-000000000000}"/>
          </ac:spMkLst>
        </pc:spChg>
      </pc:sldChg>
      <pc:sldChg chg="modSp">
        <pc:chgData name="Funk, Alison [VCH]" userId="S::alison.funk@vrhb.org::f4f67299-ff6d-4d65-b0c5-e08856f52fcf" providerId="AD" clId="Web-{F954B05A-B382-A9CC-1D2F-58974573B01D}" dt="2024-06-24T20:24:47.969" v="6" actId="1076"/>
        <pc:sldMkLst>
          <pc:docMk/>
          <pc:sldMk cId="0" sldId="257"/>
        </pc:sldMkLst>
        <pc:spChg chg="mod">
          <ac:chgData name="Funk, Alison [VCH]" userId="S::alison.funk@vrhb.org::f4f67299-ff6d-4d65-b0c5-e08856f52fcf" providerId="AD" clId="Web-{F954B05A-B382-A9CC-1D2F-58974573B01D}" dt="2024-06-24T20:24:47.969" v="6" actId="1076"/>
          <ac:spMkLst>
            <pc:docMk/>
            <pc:sldMk cId="0" sldId="257"/>
            <ac:spMk id="8" creationId="{00000000-0000-0000-0000-000000000000}"/>
          </ac:spMkLst>
        </pc:spChg>
      </pc:sldChg>
      <pc:sldChg chg="addSp delSp modSp modNotes">
        <pc:chgData name="Funk, Alison [VCH]" userId="S::alison.funk@vrhb.org::f4f67299-ff6d-4d65-b0c5-e08856f52fcf" providerId="AD" clId="Web-{F954B05A-B382-A9CC-1D2F-58974573B01D}" dt="2024-06-28T21:38:59.185" v="928"/>
        <pc:sldMkLst>
          <pc:docMk/>
          <pc:sldMk cId="0" sldId="261"/>
        </pc:sldMkLst>
        <pc:spChg chg="mod">
          <ac:chgData name="Funk, Alison [VCH]" userId="S::alison.funk@vrhb.org::f4f67299-ff6d-4d65-b0c5-e08856f52fcf" providerId="AD" clId="Web-{F954B05A-B382-A9CC-1D2F-58974573B01D}" dt="2024-06-28T21:15:43.493" v="399" actId="1076"/>
          <ac:spMkLst>
            <pc:docMk/>
            <pc:sldMk cId="0" sldId="261"/>
            <ac:spMk id="3" creationId="{00000000-0000-0000-0000-000000000000}"/>
          </ac:spMkLst>
        </pc:spChg>
        <pc:spChg chg="mod">
          <ac:chgData name="Funk, Alison [VCH]" userId="S::alison.funk@vrhb.org::f4f67299-ff6d-4d65-b0c5-e08856f52fcf" providerId="AD" clId="Web-{F954B05A-B382-A9CC-1D2F-58974573B01D}" dt="2024-06-28T21:15:48.821" v="400" actId="1076"/>
          <ac:spMkLst>
            <pc:docMk/>
            <pc:sldMk cId="0" sldId="261"/>
            <ac:spMk id="5" creationId="{00000000-0000-0000-0000-000000000000}"/>
          </ac:spMkLst>
        </pc:spChg>
        <pc:spChg chg="mod">
          <ac:chgData name="Funk, Alison [VCH]" userId="S::alison.funk@vrhb.org::f4f67299-ff6d-4d65-b0c5-e08856f52fcf" providerId="AD" clId="Web-{F954B05A-B382-A9CC-1D2F-58974573B01D}" dt="2024-06-28T21:16:45.697" v="418" actId="1076"/>
          <ac:spMkLst>
            <pc:docMk/>
            <pc:sldMk cId="0" sldId="261"/>
            <ac:spMk id="7" creationId="{00000000-0000-0000-0000-000000000000}"/>
          </ac:spMkLst>
        </pc:spChg>
        <pc:spChg chg="mod">
          <ac:chgData name="Funk, Alison [VCH]" userId="S::alison.funk@vrhb.org::f4f67299-ff6d-4d65-b0c5-e08856f52fcf" providerId="AD" clId="Web-{F954B05A-B382-A9CC-1D2F-58974573B01D}" dt="2024-06-28T21:15:22.711" v="395" actId="1076"/>
          <ac:spMkLst>
            <pc:docMk/>
            <pc:sldMk cId="0" sldId="261"/>
            <ac:spMk id="8" creationId="{00000000-0000-0000-0000-000000000000}"/>
          </ac:spMkLst>
        </pc:spChg>
        <pc:picChg chg="add mod">
          <ac:chgData name="Funk, Alison [VCH]" userId="S::alison.funk@vrhb.org::f4f67299-ff6d-4d65-b0c5-e08856f52fcf" providerId="AD" clId="Web-{F954B05A-B382-A9CC-1D2F-58974573B01D}" dt="2024-06-28T21:15:36.977" v="398" actId="1076"/>
          <ac:picMkLst>
            <pc:docMk/>
            <pc:sldMk cId="0" sldId="261"/>
            <ac:picMk id="9" creationId="{6C0F35CC-8C19-A95B-0A45-EF50B8FA45F6}"/>
          </ac:picMkLst>
        </pc:picChg>
        <pc:picChg chg="del">
          <ac:chgData name="Funk, Alison [VCH]" userId="S::alison.funk@vrhb.org::f4f67299-ff6d-4d65-b0c5-e08856f52fcf" providerId="AD" clId="Web-{F954B05A-B382-A9CC-1D2F-58974573B01D}" dt="2024-06-28T21:15:07.758" v="391"/>
          <ac:picMkLst>
            <pc:docMk/>
            <pc:sldMk cId="0" sldId="261"/>
            <ac:picMk id="11" creationId="{7BD5B85B-1114-11E4-304C-1F5AE25E6DF1}"/>
          </ac:picMkLst>
        </pc:picChg>
      </pc:sldChg>
      <pc:sldChg chg="modNotes">
        <pc:chgData name="Funk, Alison [VCH]" userId="S::alison.funk@vrhb.org::f4f67299-ff6d-4d65-b0c5-e08856f52fcf" providerId="AD" clId="Web-{F954B05A-B382-A9CC-1D2F-58974573B01D}" dt="2024-06-28T21:15:05.195" v="390"/>
        <pc:sldMkLst>
          <pc:docMk/>
          <pc:sldMk cId="0" sldId="263"/>
        </pc:sldMkLst>
      </pc:sldChg>
      <pc:sldChg chg="modNotes">
        <pc:chgData name="Funk, Alison [VCH]" userId="S::alison.funk@vrhb.org::f4f67299-ff6d-4d65-b0c5-e08856f52fcf" providerId="AD" clId="Web-{F954B05A-B382-A9CC-1D2F-58974573B01D}" dt="2024-06-28T21:43:40.376" v="1491"/>
        <pc:sldMkLst>
          <pc:docMk/>
          <pc:sldMk cId="0" sldId="266"/>
        </pc:sldMkLst>
      </pc:sldChg>
      <pc:sldChg chg="modSp">
        <pc:chgData name="Funk, Alison [VCH]" userId="S::alison.funk@vrhb.org::f4f67299-ff6d-4d65-b0c5-e08856f52fcf" providerId="AD" clId="Web-{F954B05A-B382-A9CC-1D2F-58974573B01D}" dt="2024-06-28T21:04:07.279" v="254" actId="20577"/>
        <pc:sldMkLst>
          <pc:docMk/>
          <pc:sldMk cId="1712251151" sldId="275"/>
        </pc:sldMkLst>
        <pc:spChg chg="mod">
          <ac:chgData name="Funk, Alison [VCH]" userId="S::alison.funk@vrhb.org::f4f67299-ff6d-4d65-b0c5-e08856f52fcf" providerId="AD" clId="Web-{F954B05A-B382-A9CC-1D2F-58974573B01D}" dt="2024-06-28T21:04:07.279" v="254" actId="20577"/>
          <ac:spMkLst>
            <pc:docMk/>
            <pc:sldMk cId="1712251151" sldId="275"/>
            <ac:spMk id="6" creationId="{56DC73D3-FA17-CC81-42FA-A2F5E52AA2AE}"/>
          </ac:spMkLst>
        </pc:spChg>
      </pc:sldChg>
    </pc:docChg>
  </pc:docChgLst>
  <pc:docChgLst>
    <pc:chgData name="Funk, Alison [VCH]" userId="S::alison.funk@vrhb.org::f4f67299-ff6d-4d65-b0c5-e08856f52fcf" providerId="AD" clId="Web-{5FD9FAC1-A9DC-0FA8-3150-FE0BD4B8471C}"/>
    <pc:docChg chg="modSld">
      <pc:chgData name="Funk, Alison [VCH]" userId="S::alison.funk@vrhb.org::f4f67299-ff6d-4d65-b0c5-e08856f52fcf" providerId="AD" clId="Web-{5FD9FAC1-A9DC-0FA8-3150-FE0BD4B8471C}" dt="2024-09-25T16:47:14.976" v="5" actId="20577"/>
      <pc:docMkLst>
        <pc:docMk/>
      </pc:docMkLst>
      <pc:sldChg chg="modSp">
        <pc:chgData name="Funk, Alison [VCH]" userId="S::alison.funk@vrhb.org::f4f67299-ff6d-4d65-b0c5-e08856f52fcf" providerId="AD" clId="Web-{5FD9FAC1-A9DC-0FA8-3150-FE0BD4B8471C}" dt="2024-09-25T16:47:14.976" v="5" actId="20577"/>
        <pc:sldMkLst>
          <pc:docMk/>
          <pc:sldMk cId="0" sldId="256"/>
        </pc:sldMkLst>
        <pc:spChg chg="mod">
          <ac:chgData name="Funk, Alison [VCH]" userId="S::alison.funk@vrhb.org::f4f67299-ff6d-4d65-b0c5-e08856f52fcf" providerId="AD" clId="Web-{5FD9FAC1-A9DC-0FA8-3150-FE0BD4B8471C}" dt="2024-09-25T16:47:14.976" v="5" actId="20577"/>
          <ac:spMkLst>
            <pc:docMk/>
            <pc:sldMk cId="0" sldId="256"/>
            <ac:spMk id="24" creationId="{7005DC7E-10E9-7E89-BAFD-343E6346D591}"/>
          </ac:spMkLst>
        </pc:spChg>
      </pc:sldChg>
      <pc:sldChg chg="modSp">
        <pc:chgData name="Funk, Alison [VCH]" userId="S::alison.funk@vrhb.org::f4f67299-ff6d-4d65-b0c5-e08856f52fcf" providerId="AD" clId="Web-{5FD9FAC1-A9DC-0FA8-3150-FE0BD4B8471C}" dt="2024-09-25T16:47:04.351" v="3" actId="20577"/>
        <pc:sldMkLst>
          <pc:docMk/>
          <pc:sldMk cId="1712251151" sldId="275"/>
        </pc:sldMkLst>
        <pc:spChg chg="mod">
          <ac:chgData name="Funk, Alison [VCH]" userId="S::alison.funk@vrhb.org::f4f67299-ff6d-4d65-b0c5-e08856f52fcf" providerId="AD" clId="Web-{5FD9FAC1-A9DC-0FA8-3150-FE0BD4B8471C}" dt="2024-09-25T16:47:04.351" v="3" actId="20577"/>
          <ac:spMkLst>
            <pc:docMk/>
            <pc:sldMk cId="1712251151" sldId="275"/>
            <ac:spMk id="10" creationId="{7005DC7E-10E9-7E89-BAFD-343E6346D591}"/>
          </ac:spMkLst>
        </pc:spChg>
      </pc:sldChg>
      <pc:sldChg chg="modSp">
        <pc:chgData name="Funk, Alison [VCH]" userId="S::alison.funk@vrhb.org::f4f67299-ff6d-4d65-b0c5-e08856f52fcf" providerId="AD" clId="Web-{5FD9FAC1-A9DC-0FA8-3150-FE0BD4B8471C}" dt="2024-09-25T16:47:08.773" v="4" actId="20577"/>
        <pc:sldMkLst>
          <pc:docMk/>
          <pc:sldMk cId="2768689506" sldId="277"/>
        </pc:sldMkLst>
        <pc:spChg chg="mod">
          <ac:chgData name="Funk, Alison [VCH]" userId="S::alison.funk@vrhb.org::f4f67299-ff6d-4d65-b0c5-e08856f52fcf" providerId="AD" clId="Web-{5FD9FAC1-A9DC-0FA8-3150-FE0BD4B8471C}" dt="2024-09-25T16:47:08.773" v="4" actId="20577"/>
          <ac:spMkLst>
            <pc:docMk/>
            <pc:sldMk cId="2768689506" sldId="277"/>
            <ac:spMk id="10" creationId="{7005DC7E-10E9-7E89-BAFD-343E6346D591}"/>
          </ac:spMkLst>
        </pc:spChg>
      </pc:sldChg>
    </pc:docChg>
  </pc:docChgLst>
  <pc:docChgLst>
    <pc:chgData name="Funk, Alison [VCH]" userId="S::alison.funk@vrhb.org::f4f67299-ff6d-4d65-b0c5-e08856f52fcf" providerId="AD" clId="Web-{84B5AB93-B662-BE0C-F219-B36154B38698}"/>
    <pc:docChg chg="modSld">
      <pc:chgData name="Funk, Alison [VCH]" userId="S::alison.funk@vrhb.org::f4f67299-ff6d-4d65-b0c5-e08856f52fcf" providerId="AD" clId="Web-{84B5AB93-B662-BE0C-F219-B36154B38698}" dt="2024-07-11T18:30:19.729" v="0"/>
      <pc:docMkLst>
        <pc:docMk/>
      </pc:docMkLst>
      <pc:sldChg chg="modNotes">
        <pc:chgData name="Funk, Alison [VCH]" userId="S::alison.funk@vrhb.org::f4f67299-ff6d-4d65-b0c5-e08856f52fcf" providerId="AD" clId="Web-{84B5AB93-B662-BE0C-F219-B36154B38698}" dt="2024-07-11T18:30:19.729" v="0"/>
        <pc:sldMkLst>
          <pc:docMk/>
          <pc:sldMk cId="0" sldId="261"/>
        </pc:sldMkLst>
      </pc:sldChg>
    </pc:docChg>
  </pc:docChgLst>
  <pc:docChgLst>
    <pc:chgData name="Funk, Alison [VCH]" userId="S::alison.funk@vrhb.org::f4f67299-ff6d-4d65-b0c5-e08856f52fcf" providerId="AD" clId="Web-{7C696057-151F-B7F0-BD6A-4E988EF3B5EF}"/>
    <pc:docChg chg="modSld">
      <pc:chgData name="Funk, Alison [VCH]" userId="S::alison.funk@vrhb.org::f4f67299-ff6d-4d65-b0c5-e08856f52fcf" providerId="AD" clId="Web-{7C696057-151F-B7F0-BD6A-4E988EF3B5EF}" dt="2024-07-24T18:43:44.147" v="10"/>
      <pc:docMkLst>
        <pc:docMk/>
      </pc:docMkLst>
      <pc:sldChg chg="modNotes">
        <pc:chgData name="Funk, Alison [VCH]" userId="S::alison.funk@vrhb.org::f4f67299-ff6d-4d65-b0c5-e08856f52fcf" providerId="AD" clId="Web-{7C696057-151F-B7F0-BD6A-4E988EF3B5EF}" dt="2024-07-24T18:43:44.147" v="10"/>
        <pc:sldMkLst>
          <pc:docMk/>
          <pc:sldMk cId="0" sldId="2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9092BB-9646-34AB-9E14-6A6D9F8BB645}"/>
              </a:ext>
            </a:extLst>
          </p:cNvPr>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r>
              <a:rPr lang="en-US" dirty="0"/>
              <a:t>Primary Years_Teaching and Learning_Module 1</a:t>
            </a:r>
            <a:endParaRPr lang="en-CA" dirty="0"/>
          </a:p>
        </p:txBody>
      </p:sp>
      <p:sp>
        <p:nvSpPr>
          <p:cNvPr id="5" name="Slide Number Placeholder 4">
            <a:extLst>
              <a:ext uri="{FF2B5EF4-FFF2-40B4-BE49-F238E27FC236}">
                <a16:creationId xmlns:a16="http://schemas.microsoft.com/office/drawing/2014/main" id="{EBE487A2-5A2E-389D-864D-6B06EE01E4FA}"/>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FBDC34F9-FE85-4205-B91D-6CB2BFF63648}" type="slidenum">
              <a:rPr lang="en-CA" smtClean="0"/>
              <a:t>‹#›</a:t>
            </a:fld>
            <a:endParaRPr lang="en-CA" dirty="0"/>
          </a:p>
        </p:txBody>
      </p:sp>
    </p:spTree>
    <p:extLst>
      <p:ext uri="{BB962C8B-B14F-4D97-AF65-F5344CB8AC3E}">
        <p14:creationId xmlns:p14="http://schemas.microsoft.com/office/powerpoint/2010/main" val="8529454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76252-C8F5-AE36-B671-4C2AB5FEFBD0}"/>
              </a:ext>
            </a:extLst>
          </p:cNvPr>
          <p:cNvSpPr>
            <a:spLocks noGrp="1" noRot="1" noChangeAspect="1"/>
          </p:cNvSpPr>
          <p:nvPr>
            <p:ph type="sldImg" idx="2"/>
          </p:nvPr>
        </p:nvSpPr>
        <p:spPr>
          <a:xfrm>
            <a:off x="2413750" y="152400"/>
            <a:ext cx="4468900" cy="2514600"/>
          </a:xfrm>
          <a:prstGeom prst="rect">
            <a:avLst/>
          </a:prstGeom>
          <a:noFill/>
          <a:ln w="12700">
            <a:solidFill>
              <a:prstClr val="black"/>
            </a:solidFill>
          </a:ln>
        </p:spPr>
        <p:txBody>
          <a:bodyPr vert="horz" lIns="91440" tIns="45720" rIns="91440" bIns="45720" rtlCol="0" anchor="ctr"/>
          <a:lstStyle/>
          <a:p>
            <a:endParaRPr lang="en-CA" dirty="0"/>
          </a:p>
        </p:txBody>
      </p:sp>
      <p:sp>
        <p:nvSpPr>
          <p:cNvPr id="3" name="Notes Placeholder 2">
            <a:extLst>
              <a:ext uri="{FF2B5EF4-FFF2-40B4-BE49-F238E27FC236}">
                <a16:creationId xmlns:a16="http://schemas.microsoft.com/office/drawing/2014/main" id="{ECEF44EC-57F3-1534-0263-4CFBBAE5A84B}"/>
              </a:ext>
            </a:extLst>
          </p:cNvPr>
          <p:cNvSpPr>
            <a:spLocks noGrp="1"/>
          </p:cNvSpPr>
          <p:nvPr>
            <p:ph type="body" sz="quarter" idx="3"/>
          </p:nvPr>
        </p:nvSpPr>
        <p:spPr>
          <a:xfrm>
            <a:off x="304800" y="2743200"/>
            <a:ext cx="86868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pa-pl.playbuilderapp.com/pack/book/42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endParaRPr lang="en-CA"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This video will explain what Physical Literacy is and why we need to care about it. The two characters in this video identify as a boy and a girl, but we know that children of all diverse genders can develop physical literacy!</a:t>
            </a:r>
          </a:p>
          <a:p>
            <a:endParaRPr lang="en-US" dirty="0"/>
          </a:p>
          <a:p>
            <a:r>
              <a:rPr lang="en-US" b="1" dirty="0"/>
              <a:t>Notes: </a:t>
            </a:r>
            <a:r>
              <a:rPr lang="en-US" dirty="0"/>
              <a:t>To meet the needs of all learners, here is a video that may speak more for students that are stronger visual / auditory learners </a:t>
            </a:r>
          </a:p>
          <a:p>
            <a:endParaRPr lang="en-US" dirty="0"/>
          </a:p>
          <a:p>
            <a:r>
              <a:rPr lang="en-US" dirty="0"/>
              <a:t>*Note- can adjust the speed if the video if needed. </a:t>
            </a:r>
          </a:p>
          <a:p>
            <a:endParaRPr lang="en-US" dirty="0"/>
          </a:p>
        </p:txBody>
      </p:sp>
      <p:sp>
        <p:nvSpPr>
          <p:cNvPr id="4" name="Slide Image Placeholder 3">
            <a:extLst>
              <a:ext uri="{FF2B5EF4-FFF2-40B4-BE49-F238E27FC236}">
                <a16:creationId xmlns:a16="http://schemas.microsoft.com/office/drawing/2014/main" id="{A04A6D3D-6ECB-05E8-7C23-D2DED5289943}"/>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265793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cs typeface="Calibri"/>
              </a:rPr>
              <a:t>Now we've learned what physical literacy is. Developing our physical literacy and learning to move in all the ways we want to is just one thing we can do with our amazing bodies.</a:t>
            </a:r>
            <a:endParaRPr lang="en-US" i="1" dirty="0">
              <a:sym typeface="Calibri"/>
            </a:endParaRPr>
          </a:p>
          <a:p>
            <a:pPr>
              <a:defRPr/>
            </a:pPr>
            <a:endParaRPr lang="en-US" i="1"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ym typeface="Calibri"/>
              </a:rPr>
              <a:t>In this class, each and every one of you has an AMAZING body. This slide conveys the fact that people (and elephants!) come in all shapes and sizes.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ym typeface="Calibri"/>
              </a:rPr>
              <a:t>Body size and shape are determined mostly by genetics.</a:t>
            </a:r>
          </a:p>
          <a:p>
            <a:r>
              <a:rPr lang="en-US" b="1" i="1" dirty="0">
                <a:sym typeface="Calibri"/>
              </a:rPr>
              <a:t>Taking care </a:t>
            </a:r>
            <a:r>
              <a:rPr lang="en-US" i="1" dirty="0">
                <a:sym typeface="Calibri"/>
              </a:rPr>
              <a:t>of our physical health allows us to have fun and play with friends. Moving our bodies every day, having a good night’s sleep and nourishing our bodies gives us the energy and strength to play, learn and grow - and it feels good!</a:t>
            </a:r>
          </a:p>
          <a:p>
            <a:endParaRPr lang="en-US" dirty="0">
              <a:sym typeface="Calibri"/>
            </a:endParaRPr>
          </a:p>
          <a:p>
            <a:r>
              <a:rPr lang="en-US" dirty="0">
                <a:sym typeface="Calibri"/>
              </a:rPr>
              <a:t>In your classroom, we have all kinds of games you can play to get moving for an hour each day! </a:t>
            </a:r>
          </a:p>
          <a:p>
            <a:endParaRPr lang="en-US" dirty="0">
              <a:sym typeface="Calibri"/>
            </a:endParaRPr>
          </a:p>
          <a:p>
            <a:r>
              <a:rPr lang="en-US" b="1" dirty="0">
                <a:sym typeface="Calibri"/>
              </a:rPr>
              <a:t>Notes: </a:t>
            </a:r>
            <a:r>
              <a:rPr lang="en-US" dirty="0">
                <a:sym typeface="Calibri"/>
              </a:rPr>
              <a:t>(next slide is a movement break) </a:t>
            </a:r>
          </a:p>
          <a:p>
            <a:r>
              <a:rPr lang="en-US" dirty="0">
                <a:sym typeface="Calibri"/>
              </a:rPr>
              <a:t>This slide is intended to set the stage for an inclusive environment that encourages everyone to move </a:t>
            </a:r>
          </a:p>
          <a:p>
            <a:r>
              <a:rPr lang="en-US" dirty="0">
                <a:sym typeface="Calibri"/>
              </a:rPr>
              <a:t>Emphasize how we all have different bodies and brains </a:t>
            </a:r>
          </a:p>
          <a:p>
            <a:r>
              <a:rPr lang="en-US" dirty="0">
                <a:sym typeface="Calibri"/>
              </a:rPr>
              <a:t>A reminder about a key principle related to VCH values and key messages for promoting healthy eating amongst children: to focus on fostering positive relationships with food and body, in a weight-inclusive way. This means focusing on body’s function rather than weight or size, and fostering acceptance and valuing diversity </a:t>
            </a:r>
          </a:p>
        </p:txBody>
      </p:sp>
      <p:sp>
        <p:nvSpPr>
          <p:cNvPr id="4" name="Slide Image Placeholder 3">
            <a:extLst>
              <a:ext uri="{FF2B5EF4-FFF2-40B4-BE49-F238E27FC236}">
                <a16:creationId xmlns:a16="http://schemas.microsoft.com/office/drawing/2014/main" id="{1B833588-E97F-6797-8E0F-96D86E64326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Movement Break!</a:t>
            </a:r>
            <a:endParaRPr lang="en-US" dirty="0"/>
          </a:p>
          <a:p>
            <a:r>
              <a:rPr lang="en-US" i="1" dirty="0"/>
              <a:t>Now that you know what physical literacy is, let’s move using our physical literacy skills</a:t>
            </a:r>
          </a:p>
          <a:p>
            <a:r>
              <a:rPr lang="en-US" i="1" dirty="0"/>
              <a:t>… Remember the more skills we have, the more we can move and the more fun we have!</a:t>
            </a:r>
          </a:p>
          <a:p>
            <a:endParaRPr lang="en-US" i="1" dirty="0"/>
          </a:p>
          <a:p>
            <a:r>
              <a:rPr lang="en-US" b="1" dirty="0">
                <a:sym typeface="Calibri"/>
              </a:rPr>
              <a:t>Introduce Deck of Card Fitness:</a:t>
            </a:r>
          </a:p>
          <a:p>
            <a:r>
              <a:rPr lang="en-US" i="1" dirty="0">
                <a:sym typeface="Calibri"/>
              </a:rPr>
              <a:t>The game we’re going to play is called “Deck of Card Fitness”. </a:t>
            </a:r>
          </a:p>
          <a:p>
            <a:r>
              <a:rPr lang="en-US" i="1" dirty="0">
                <a:sym typeface="Calibri"/>
              </a:rPr>
              <a:t>It is an easy and FUN way to practice our physical literacy skills!</a:t>
            </a:r>
            <a:endParaRPr lang="en-US" dirty="0">
              <a:sym typeface="Calibri"/>
            </a:endParaRPr>
          </a:p>
          <a:p>
            <a:r>
              <a:rPr lang="en-US" i="1" dirty="0">
                <a:sym typeface="Calibri"/>
              </a:rPr>
              <a:t>I’m going to pull a card. The number represents the number of times we will do the activity (e.g. aces = 1, 2 = 2,... face cards = 10). </a:t>
            </a:r>
          </a:p>
          <a:p>
            <a:r>
              <a:rPr lang="en-US" i="1" dirty="0">
                <a:sym typeface="Calibri"/>
              </a:rPr>
              <a:t>And the shape of the card represents the skill we are practicing. </a:t>
            </a:r>
            <a:endParaRPr lang="en-US" i="1" dirty="0"/>
          </a:p>
          <a:p>
            <a:endParaRPr lang="en-US" dirty="0"/>
          </a:p>
          <a:p>
            <a:r>
              <a:rPr lang="en-US" b="1" dirty="0"/>
              <a:t>Note: </a:t>
            </a:r>
            <a:r>
              <a:rPr lang="en-US" dirty="0"/>
              <a:t>When explaining the various card shapes and the skill to practice, recommend demonstrating a few repetitions for the class so they understand (student’s reading levels may vary) </a:t>
            </a:r>
          </a:p>
          <a:p>
            <a:endParaRPr lang="en-US" dirty="0"/>
          </a:p>
        </p:txBody>
      </p:sp>
      <p:sp>
        <p:nvSpPr>
          <p:cNvPr id="7" name="Slide Number Placeholder 6"/>
          <p:cNvSpPr>
            <a:spLocks noGrp="1"/>
          </p:cNvSpPr>
          <p:nvPr>
            <p:ph type="sldNum" sz="quarter" idx="5"/>
          </p:nvPr>
        </p:nvSpPr>
        <p:spPr>
          <a:xfrm>
            <a:off x="3924300" y="6724650"/>
            <a:ext cx="5372100" cy="260350"/>
          </a:xfrm>
          <a:prstGeom prst="rect">
            <a:avLst/>
          </a:prstGeom>
        </p:spPr>
        <p:txBody>
          <a:bodyPr vert="horz" lIns="93177" tIns="46589" rIns="93177" bIns="46589" rtlCol="0" anchor="b"/>
          <a:lstStyle>
            <a:lvl1pPr algn="r">
              <a:defRPr sz="1200"/>
            </a:lvl1pPr>
          </a:lstStyle>
          <a:p>
            <a:r>
              <a:rPr lang="en-US" dirty="0"/>
              <a:t>10</a:t>
            </a:r>
            <a:endParaRPr lang="cs-CZ" dirty="0"/>
          </a:p>
        </p:txBody>
      </p:sp>
      <p:sp>
        <p:nvSpPr>
          <p:cNvPr id="4" name="Slide Image Placeholder 3">
            <a:extLst>
              <a:ext uri="{FF2B5EF4-FFF2-40B4-BE49-F238E27FC236}">
                <a16:creationId xmlns:a16="http://schemas.microsoft.com/office/drawing/2014/main" id="{8C496DEA-6B06-1303-E340-59A0FEF8EA1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sym typeface="Calibri"/>
              </a:rPr>
              <a:t>To be able to participate in all types of play, games, and sports with our classmates, it's important for us to learn the skills we need to move well and safely. For example, once we learn how to balance, we can dance, walk across a log, go kayaking, go skateboarding, help an elder cross the street, or participate in gymnastics; once we learn how to run, we can play tag, soccer, lacrosse, track n’ field, snowshoe or go sledding....the opportunities are endless. </a:t>
            </a:r>
          </a:p>
          <a:p>
            <a:endParaRPr lang="en-US" i="1" dirty="0">
              <a:sym typeface="Calibri"/>
            </a:endParaRPr>
          </a:p>
          <a:p>
            <a:r>
              <a:rPr lang="en-US" i="1" dirty="0">
                <a:sym typeface="Calibri"/>
              </a:rPr>
              <a:t>Unfortunately, not all Canadian kids are moving enough every day to be able to experience the benefits of moving, but we think you can help!  </a:t>
            </a:r>
          </a:p>
          <a:p>
            <a:endParaRPr lang="en-US" i="1" dirty="0">
              <a:sym typeface="Calibri"/>
            </a:endParaRPr>
          </a:p>
          <a:p>
            <a:r>
              <a:rPr lang="en-US" i="1" dirty="0">
                <a:sym typeface="Calibri"/>
              </a:rPr>
              <a:t>Right now, over half of Canadian kids are not moving enough. Instead of moving and playing with friends and family, we’re finding students spending their time on screens instead. </a:t>
            </a:r>
          </a:p>
          <a:p>
            <a:endParaRPr lang="en-US" i="1" dirty="0">
              <a:sym typeface="Calibri"/>
            </a:endParaRPr>
          </a:p>
          <a:p>
            <a:r>
              <a:rPr lang="en-US" b="1" dirty="0">
                <a:sym typeface="Calibri"/>
              </a:rPr>
              <a:t>Ask the class: </a:t>
            </a:r>
            <a:r>
              <a:rPr lang="en-US" i="1" dirty="0">
                <a:sym typeface="Calibri"/>
              </a:rPr>
              <a:t>When we spend our time on screens, what are some fun things we might miss out on? </a:t>
            </a:r>
          </a:p>
          <a:p>
            <a:endParaRPr lang="en-US" dirty="0">
              <a:sym typeface="Calibri"/>
            </a:endParaRPr>
          </a:p>
          <a:p>
            <a:r>
              <a:rPr lang="en-US" i="1" dirty="0">
                <a:sym typeface="Calibri"/>
              </a:rPr>
              <a:t>When kids spend too much time on screens, they miss out on opportunities to play, cook and eat with their families, and can find it hard to fall asleep at night. Many Canadian kids are not getting enough sleep. </a:t>
            </a:r>
          </a:p>
          <a:p>
            <a:r>
              <a:rPr lang="en-US" i="1" dirty="0">
                <a:sym typeface="Calibri"/>
              </a:rPr>
              <a:t>  </a:t>
            </a:r>
            <a:endParaRPr lang="en-US" i="1" dirty="0"/>
          </a:p>
        </p:txBody>
      </p:sp>
      <p:sp>
        <p:nvSpPr>
          <p:cNvPr id="4" name="Slide Image Placeholder 3">
            <a:extLst>
              <a:ext uri="{FF2B5EF4-FFF2-40B4-BE49-F238E27FC236}">
                <a16:creationId xmlns:a16="http://schemas.microsoft.com/office/drawing/2014/main" id="{FBEC090C-80E7-88A2-C1D0-969485357184}"/>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cs typeface="Calibri"/>
              </a:rPr>
              <a:t>Did you know that there are 24 hours in one day? About half of that time we spend sleeping, and the rest of it, we are awake. How do you like to spend those twenty-four hours? Canadian Brain Scientists did some research about some good ways you can spend those 24 hours, and they created the 24 hour movement guidelines, up on this screen! </a:t>
            </a:r>
          </a:p>
          <a:p>
            <a:endParaRPr lang="en-US" i="1" dirty="0">
              <a:cs typeface="Calibri"/>
            </a:endParaRPr>
          </a:p>
          <a:p>
            <a:r>
              <a:rPr lang="en-US" i="1" dirty="0"/>
              <a:t>This number four on the screen represents the number four in ‘24 hours.’ Each </a:t>
            </a:r>
            <a:r>
              <a:rPr lang="en-US" i="1" err="1"/>
              <a:t>colour</a:t>
            </a:r>
            <a:r>
              <a:rPr lang="en-US" i="1" dirty="0"/>
              <a:t> on the four represents the scientist’s recommendation for how to keep your brain and body healthy and happy. </a:t>
            </a:r>
            <a:endParaRPr lang="en-US" i="1" dirty="0">
              <a:cs typeface="Calibri"/>
            </a:endParaRPr>
          </a:p>
          <a:p>
            <a:r>
              <a:rPr lang="en-US" i="1" dirty="0">
                <a:cs typeface="Calibri"/>
              </a:rPr>
              <a:t>Notice how big (long) each of the </a:t>
            </a:r>
            <a:r>
              <a:rPr lang="en-US" i="1" dirty="0" err="1">
                <a:cs typeface="Calibri"/>
              </a:rPr>
              <a:t>colours</a:t>
            </a:r>
            <a:r>
              <a:rPr lang="en-US" i="1" dirty="0">
                <a:cs typeface="Calibri"/>
              </a:rPr>
              <a:t> on the screen are. How long each </a:t>
            </a:r>
            <a:r>
              <a:rPr lang="en-US" i="1" dirty="0" err="1">
                <a:cs typeface="Calibri"/>
              </a:rPr>
              <a:t>colour</a:t>
            </a:r>
            <a:r>
              <a:rPr lang="en-US" i="1" dirty="0">
                <a:cs typeface="Calibri"/>
              </a:rPr>
              <a:t> is represents how much time we can spend on that activity every day! </a:t>
            </a:r>
            <a:endParaRPr lang="en-US" i="1" dirty="0"/>
          </a:p>
          <a:p>
            <a:pPr marL="171450" indent="-171450">
              <a:buFontTx/>
              <a:buChar char="-"/>
            </a:pPr>
            <a:r>
              <a:rPr lang="en-US" i="1" dirty="0"/>
              <a:t>First, in the green, you can see that the scientists recommend we move our body vigorously and sweat for at least one hour- or 60 minutes- everyday. </a:t>
            </a:r>
          </a:p>
          <a:p>
            <a:pPr marL="171450" indent="-171450">
              <a:buFontTx/>
              <a:buChar char="-"/>
            </a:pPr>
            <a:r>
              <a:rPr lang="en-US" i="1" dirty="0"/>
              <a:t>But it’s also important that we move our bodies throughout the day too- several hours of light activity - like walking to school, or helping with chores- is part of the orange line. </a:t>
            </a:r>
            <a:endParaRPr lang="en-US" i="1" dirty="0">
              <a:cs typeface="Calibri"/>
            </a:endParaRPr>
          </a:p>
          <a:p>
            <a:pPr marL="171450" indent="-171450">
              <a:buFontTx/>
              <a:buChar char="-"/>
            </a:pPr>
            <a:r>
              <a:rPr lang="en-US" i="1" dirty="0"/>
              <a:t>Next is purple- how many of you go to sleep every night? Sleep is very important because it allows our bodies to recharge after a busy day. Kids in your age group need about 9 to 11 hours every night. Do you notice how this is the longest (biggest) </a:t>
            </a:r>
            <a:r>
              <a:rPr lang="en-US" i="1" dirty="0" err="1"/>
              <a:t>colour</a:t>
            </a:r>
            <a:r>
              <a:rPr lang="en-US" i="1" dirty="0"/>
              <a:t> in the four? That means we need to spend most of our time- almost half the day- sleeping.</a:t>
            </a:r>
            <a:endParaRPr lang="en-US" i="1" dirty="0">
              <a:cs typeface="Calibri"/>
            </a:endParaRPr>
          </a:p>
          <a:p>
            <a:pPr marL="171450" indent="-171450">
              <a:buFontTx/>
              <a:buChar char="-"/>
            </a:pPr>
            <a:r>
              <a:rPr lang="en-US" i="1" dirty="0"/>
              <a:t>Finally, the blue corner at the end is ‘sit.’ This one is small because it’s best for our bodies not to spend more than two hours sitting on screens everyday. This is about the length of one movie- can you imagine watching more than one movie per day? Sometimes we have to sit for longer periods of time at school or when our parents are at work, which is okay, we just have to take breaks by standing up and moving our bodies in between. Do you notice how this blue part is the smallest part of the four? This means that we want to spend the least amount of time on screens. </a:t>
            </a:r>
          </a:p>
          <a:p>
            <a:pPr marL="171450" indent="-171450">
              <a:buChar char="-"/>
            </a:pPr>
            <a:endParaRPr lang="en-US" dirty="0"/>
          </a:p>
          <a:p>
            <a:r>
              <a:rPr lang="en-US" b="1" dirty="0"/>
              <a:t>Note: </a:t>
            </a:r>
            <a:r>
              <a:rPr lang="en-US" dirty="0"/>
              <a:t>Emphasize that the 2 hour screen time guideline is focused on recreational screen time, not screen time for school, learning or work. </a:t>
            </a:r>
            <a:endParaRPr lang="en-US" i="1" dirty="0"/>
          </a:p>
          <a:p>
            <a:endParaRPr lang="en-US" dirty="0"/>
          </a:p>
          <a:p>
            <a:r>
              <a:rPr lang="en-US" b="1" dirty="0"/>
              <a:t>Notes: </a:t>
            </a:r>
            <a:r>
              <a:rPr lang="en-US" dirty="0"/>
              <a:t>This slide references the Canadian 24 hour movement guidelines https://csepguidelines.ca/downloads/  </a:t>
            </a:r>
          </a:p>
          <a:p>
            <a:r>
              <a:rPr lang="en-US" dirty="0"/>
              <a:t>These are guidelines relevant to apparently healthy children and youth (aged 5-17 years) irrespective of gender, race, ethnicity, or socioeconomic status of the family. </a:t>
            </a:r>
          </a:p>
          <a:p>
            <a:r>
              <a:rPr lang="en-US" dirty="0"/>
              <a:t>These guidelines are intended to encourage an active lifestyle with a daily balance of sleep, sedentary behaviours, and physical activities that supports their healthy development. </a:t>
            </a:r>
          </a:p>
        </p:txBody>
      </p:sp>
      <p:sp>
        <p:nvSpPr>
          <p:cNvPr id="4" name="Slide Image Placeholder 3">
            <a:extLst>
              <a:ext uri="{FF2B5EF4-FFF2-40B4-BE49-F238E27FC236}">
                <a16:creationId xmlns:a16="http://schemas.microsoft.com/office/drawing/2014/main" id="{15067F60-2D8B-8F7E-DE2F-E715FBF2184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sym typeface="Calibri"/>
              </a:rPr>
              <a:t>You are all very lucky because you have teachers who care about you and your health and they know that moving throughout the day makes it easier for you to learn and makes your bodies healthy and happy. Moving more often throughout the day, fueling the body with food, and spending time with friends and family and less time on screens helps us keep our bodies healthy, and allows us to do all the things we want to do as we grow older.  </a:t>
            </a:r>
          </a:p>
          <a:p>
            <a:endParaRPr lang="en-US" i="1" dirty="0">
              <a:sym typeface="Calibri"/>
            </a:endParaRPr>
          </a:p>
          <a:p>
            <a:r>
              <a:rPr lang="en-US" i="1" dirty="0">
                <a:sym typeface="Calibri"/>
              </a:rPr>
              <a:t>Dr. Seuss told us a story in Cat in the Hat that describes really well what the Brain Scientists have been telling us… </a:t>
            </a:r>
          </a:p>
          <a:p>
            <a:endParaRPr lang="en-US" dirty="0">
              <a:sym typeface="Calibri"/>
            </a:endParaRPr>
          </a:p>
          <a:p>
            <a:r>
              <a:rPr lang="en-US" b="1" dirty="0">
                <a:sym typeface="Calibri"/>
              </a:rPr>
              <a:t>Read the poem to the class:</a:t>
            </a:r>
          </a:p>
          <a:p>
            <a:r>
              <a:rPr lang="en-US" i="1" dirty="0">
                <a:sym typeface="Calibri"/>
              </a:rPr>
              <a:t>“Too wet to go out and too cold to play ball.</a:t>
            </a:r>
            <a:br>
              <a:rPr lang="en-US" i="1" dirty="0">
                <a:sym typeface="Calibri"/>
              </a:rPr>
            </a:br>
            <a:r>
              <a:rPr lang="en-US" i="1" dirty="0">
                <a:sym typeface="Calibri"/>
              </a:rPr>
              <a:t>So we sat in the house. We did nothing at all.</a:t>
            </a:r>
            <a:br>
              <a:rPr lang="en-US" i="1" dirty="0">
                <a:sym typeface="Calibri"/>
              </a:rPr>
            </a:br>
            <a:r>
              <a:rPr lang="en-US" i="1" dirty="0">
                <a:sym typeface="Calibri"/>
              </a:rPr>
              <a:t>So all we could do was to Sit! Sit! Sit! Sit!</a:t>
            </a:r>
            <a:br>
              <a:rPr lang="en-US" i="1" dirty="0">
                <a:sym typeface="Calibri"/>
              </a:rPr>
            </a:br>
            <a:r>
              <a:rPr lang="en-US" i="1" dirty="0">
                <a:sym typeface="Calibri"/>
              </a:rPr>
              <a:t>And we did not like it. Not one little bit.” </a:t>
            </a:r>
          </a:p>
          <a:p>
            <a:endParaRPr lang="en-US" dirty="0">
              <a:sym typeface="Calibri"/>
            </a:endParaRPr>
          </a:p>
          <a:p>
            <a:endParaRPr lang="en-US" dirty="0">
              <a:sym typeface="Calibri"/>
            </a:endParaRPr>
          </a:p>
        </p:txBody>
      </p:sp>
      <p:sp>
        <p:nvSpPr>
          <p:cNvPr id="4" name="Slide Image Placeholder 3">
            <a:extLst>
              <a:ext uri="{FF2B5EF4-FFF2-40B4-BE49-F238E27FC236}">
                <a16:creationId xmlns:a16="http://schemas.microsoft.com/office/drawing/2014/main" id="{6FACBCB4-0B15-65D8-27E1-286F89C7532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Ask the class: </a:t>
            </a:r>
            <a:r>
              <a:rPr lang="en-US" i="1" dirty="0"/>
              <a:t>What happens to our brains when all we do is sit sit sit?! </a:t>
            </a:r>
          </a:p>
          <a:p>
            <a:r>
              <a:rPr lang="en-US" i="1" dirty="0"/>
              <a:t>And how does that make us feel? </a:t>
            </a:r>
          </a:p>
          <a:p>
            <a:endParaRPr lang="en-US" dirty="0"/>
          </a:p>
          <a:p>
            <a:r>
              <a:rPr lang="en-US" b="1" dirty="0"/>
              <a:t>Notes: </a:t>
            </a:r>
            <a:r>
              <a:rPr lang="en-US" dirty="0"/>
              <a:t>there are many ways teachers can engage the classroom in questions while incorporating movement. The intention of delivering these modules in classrooms is to model for teachers what it could look like and to add a few “tools” into their toolbox. One way to practice fundamental movement skills when asking a class questions, is tossing a soft toy or bean bag to whose turn it is to answer. </a:t>
            </a:r>
          </a:p>
          <a:p>
            <a:endParaRPr lang="en-US" dirty="0"/>
          </a:p>
          <a:p>
            <a:r>
              <a:rPr lang="en-US" dirty="0"/>
              <a:t>Listen for the responses that the students provide </a:t>
            </a:r>
          </a:p>
          <a:p>
            <a:endParaRPr lang="en-US" dirty="0"/>
          </a:p>
          <a:p>
            <a:r>
              <a:rPr lang="en-US" b="1" dirty="0"/>
              <a:t>Tip: </a:t>
            </a:r>
            <a:r>
              <a:rPr lang="en-US" dirty="0"/>
              <a:t>If a student tosses the object hard towards the instructors face, turn it into a teaching moment. “Wow, that was quite a fast throw. It’s really hard to catch a ball that’s coming quickly towards your head- in our class, team players set their classmates up for success with a nice underarm throw aimed at their hands. </a:t>
            </a:r>
          </a:p>
        </p:txBody>
      </p:sp>
      <p:sp>
        <p:nvSpPr>
          <p:cNvPr id="4" name="Slide Image Placeholder 3">
            <a:extLst>
              <a:ext uri="{FF2B5EF4-FFF2-40B4-BE49-F238E27FC236}">
                <a16:creationId xmlns:a16="http://schemas.microsoft.com/office/drawing/2014/main" id="{71095727-497B-CC50-8364-E20E86C36C86}"/>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Movement break!</a:t>
            </a:r>
            <a:endParaRPr lang="en-US" dirty="0"/>
          </a:p>
          <a:p>
            <a:r>
              <a:rPr lang="en-US" i="1" dirty="0"/>
              <a:t>This next game is a way to practice moving in different directions, coordination and balance! When we’re feeling like there’s all this energy inside us and it’s about to burst, a quick round of this game can help us to bring that energy from way up high, back down to a level where we can focus and learn in class. </a:t>
            </a:r>
          </a:p>
          <a:p>
            <a:r>
              <a:rPr lang="en-US" i="1" dirty="0"/>
              <a:t>This game is called “X marks the spot”! </a:t>
            </a:r>
            <a:endParaRPr lang="en-US" dirty="0"/>
          </a:p>
          <a:p>
            <a:r>
              <a:rPr lang="en-US" b="1" dirty="0"/>
              <a:t>Choose 2 volunteers to demonstrate jumping between the lines without touching the tape for 30 seconds - the other students are pretending they are in the x.</a:t>
            </a:r>
          </a:p>
          <a:p>
            <a:r>
              <a:rPr lang="en-US" i="1" dirty="0"/>
              <a:t>You’re going to hop for 20-30 seconds without stepping on the lines of the tape. </a:t>
            </a:r>
            <a:endParaRPr lang="en-US" dirty="0"/>
          </a:p>
          <a:p>
            <a:r>
              <a:rPr lang="en-US" b="1" dirty="0"/>
              <a:t>Start your timer and go, remind them to keep their shoulders facing front. </a:t>
            </a:r>
          </a:p>
          <a:p>
            <a:r>
              <a:rPr lang="en-US" i="1" dirty="0">
                <a:sym typeface="Calibri"/>
              </a:rPr>
              <a:t>How many lateral and forward jumps can they do in 30 seconds without touching the tape? (Or imaginary tape?)</a:t>
            </a:r>
            <a:endParaRPr lang="en-US" dirty="0">
              <a:sym typeface="Calibri"/>
            </a:endParaRPr>
          </a:p>
          <a:p>
            <a:r>
              <a:rPr lang="en-US" b="1" dirty="0">
                <a:sym typeface="Calibri"/>
              </a:rPr>
              <a:t>The goal is to keep the feet moving as quickly and accurately as possible.</a:t>
            </a:r>
          </a:p>
          <a:p>
            <a:endParaRPr lang="en-US" dirty="0"/>
          </a:p>
          <a:p>
            <a:r>
              <a:rPr lang="en-US" b="1" dirty="0"/>
              <a:t>Bring the class back down: </a:t>
            </a:r>
            <a:r>
              <a:rPr lang="en-US" dirty="0"/>
              <a:t>Pulse Check!</a:t>
            </a:r>
          </a:p>
          <a:p>
            <a:r>
              <a:rPr lang="en-US" dirty="0"/>
              <a:t>Ask the class to take a seat and feel their pulse at their neck. What do they notice? Is it faster? Slower than before? Beating harder? Connect this with the science and benefits of getting the heart rate up! </a:t>
            </a:r>
          </a:p>
          <a:p>
            <a:endParaRPr lang="en-US" dirty="0"/>
          </a:p>
          <a:p>
            <a:r>
              <a:rPr lang="en-US" b="1" dirty="0"/>
              <a:t>Notes: </a:t>
            </a:r>
          </a:p>
          <a:p>
            <a:pPr marL="171450" indent="-171450">
              <a:buFontTx/>
              <a:buChar char="-"/>
            </a:pPr>
            <a:r>
              <a:rPr lang="en-US" dirty="0">
                <a:sym typeface="Calibri"/>
              </a:rPr>
              <a:t>Too easy? using one foot is harder than two feet</a:t>
            </a:r>
          </a:p>
          <a:p>
            <a:pPr marL="171450" indent="-171450">
              <a:buFontTx/>
              <a:buChar char="-"/>
            </a:pPr>
            <a:r>
              <a:rPr lang="en-US" dirty="0">
                <a:sym typeface="Calibri"/>
              </a:rPr>
              <a:t>Too challenging? Students can hold the wall or a partner's hand - an opportunity for peer support! </a:t>
            </a:r>
            <a:endParaRPr lang="en-US" dirty="0"/>
          </a:p>
          <a:p>
            <a:r>
              <a:rPr lang="en-US" dirty="0"/>
              <a:t>Tip for bringing the class back down and ready to listen: Everybody touch your right brain and shake your left leg! </a:t>
            </a:r>
            <a:endParaRPr lang="en-US" dirty="0">
              <a:sym typeface="Calibri"/>
            </a:endParaRPr>
          </a:p>
          <a:p>
            <a:r>
              <a:rPr lang="en-US" dirty="0">
                <a:sym typeface="Calibri"/>
              </a:rPr>
              <a:t>Fun Fact: Moving in all directions trains both sides of the body AND both sides of the students' brain!</a:t>
            </a:r>
            <a:endParaRPr lang="en-US" dirty="0"/>
          </a:p>
          <a:p>
            <a:endParaRPr lang="en-US" dirty="0"/>
          </a:p>
        </p:txBody>
      </p:sp>
      <p:sp>
        <p:nvSpPr>
          <p:cNvPr id="4" name="Slide Image Placeholder 3">
            <a:extLst>
              <a:ext uri="{FF2B5EF4-FFF2-40B4-BE49-F238E27FC236}">
                <a16:creationId xmlns:a16="http://schemas.microsoft.com/office/drawing/2014/main" id="{9D2BFCBB-1DAA-890E-C7D7-5596AE40CEC1}"/>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Ask the class: </a:t>
            </a:r>
            <a:r>
              <a:rPr lang="en-US" i="1" dirty="0"/>
              <a:t>What do you think happens to our brains when we move our bodies? </a:t>
            </a:r>
          </a:p>
          <a:p>
            <a:r>
              <a:rPr lang="en-US" i="1" dirty="0"/>
              <a:t>We learned from Dr. Seuss’ and the brain scientists’ story that too much sitting and screen time, and not enough fun movement can make us sad… </a:t>
            </a:r>
          </a:p>
          <a:p>
            <a:r>
              <a:rPr lang="en-US" i="1" dirty="0"/>
              <a:t>We also learned that movement can make us feel good! … </a:t>
            </a:r>
          </a:p>
          <a:p>
            <a:endParaRPr lang="en-US" dirty="0"/>
          </a:p>
          <a:p>
            <a:r>
              <a:rPr lang="en-US" b="1" dirty="0"/>
              <a:t>Ask the class: </a:t>
            </a:r>
            <a:r>
              <a:rPr lang="en-US" i="1" dirty="0"/>
              <a:t>What are some habits that can promote a healthy and happy brain? What can we do to take care of our brains and bodies? </a:t>
            </a:r>
          </a:p>
          <a:p>
            <a:endParaRPr lang="en-US" i="1" dirty="0"/>
          </a:p>
          <a:p>
            <a:r>
              <a:rPr lang="en-US" b="1" dirty="0"/>
              <a:t>Notes: </a:t>
            </a:r>
          </a:p>
          <a:p>
            <a:r>
              <a:rPr lang="en-US" dirty="0"/>
              <a:t>Focus on emphasizing health-promoting language and listen for diet culture. As public health practitioners, it is important to acknowledge that food choices are influenced by many factors, including the determinants of health and often are outside of children’s control. Naming certain foods as “good” or “bad” can foster feelings of guilt and may perpetuate stigma. </a:t>
            </a:r>
          </a:p>
          <a:p>
            <a:endParaRPr lang="en-US" dirty="0"/>
          </a:p>
          <a:p>
            <a:r>
              <a:rPr lang="en-US" dirty="0"/>
              <a:t>Some examples:</a:t>
            </a:r>
          </a:p>
          <a:p>
            <a:r>
              <a:rPr lang="en-US" dirty="0"/>
              <a:t>Instead of what not to eat (e.g. sugary foods), emphasize what to eat more of (e.g. nutrient dense vegetables, fruit, plant-based proteins, whole grains) </a:t>
            </a:r>
          </a:p>
          <a:p>
            <a:endParaRPr lang="en-US" dirty="0"/>
          </a:p>
          <a:p>
            <a:r>
              <a:rPr lang="en-US" dirty="0"/>
              <a:t>Instead of hyperfocusing on “what”, encourage “how” of eating (e.g. using senses to enjoy the food such as colours on the plate, texture, and sharing food with friends and family) </a:t>
            </a:r>
          </a:p>
          <a:p>
            <a:r>
              <a:rPr lang="en-US" dirty="0"/>
              <a:t>Emphasize positive functions of food such as e.g. “food that helps us live, grow, learn in school / about culture” </a:t>
            </a:r>
          </a:p>
          <a:p>
            <a:r>
              <a:rPr lang="en-US" dirty="0"/>
              <a:t>This is a chance to connect to community, culture and everyday living  </a:t>
            </a:r>
          </a:p>
          <a:p>
            <a:r>
              <a:rPr lang="en-US" dirty="0"/>
              <a:t>What are some family rituals that promote health? (e.g. going to the park on weekends) </a:t>
            </a:r>
          </a:p>
        </p:txBody>
      </p:sp>
      <p:sp>
        <p:nvSpPr>
          <p:cNvPr id="7" name="Slide Image Placeholder 6">
            <a:extLst>
              <a:ext uri="{FF2B5EF4-FFF2-40B4-BE49-F238E27FC236}">
                <a16:creationId xmlns:a16="http://schemas.microsoft.com/office/drawing/2014/main" id="{5EB9D4C6-7E05-AD94-C5D1-71CA2A3E7420}"/>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Incredible ideas, class! </a:t>
            </a:r>
          </a:p>
          <a:p>
            <a:endParaRPr lang="en-US" i="1" dirty="0"/>
          </a:p>
          <a:p>
            <a:r>
              <a:rPr lang="en-US" i="1" dirty="0"/>
              <a:t>Dr. Seuss has some great tips for our lesson today, reminding us that we have the power to turn the sad story into a happy ending. </a:t>
            </a:r>
          </a:p>
          <a:p>
            <a:endParaRPr lang="en-US" dirty="0"/>
          </a:p>
          <a:p>
            <a:r>
              <a:rPr lang="en-US" b="1" dirty="0"/>
              <a:t>Read the poem from Dr. Seuss, and for the last paragraph (in blue), invite the class to join in as choral reading. </a:t>
            </a:r>
          </a:p>
          <a:p>
            <a:r>
              <a:rPr lang="en-US" dirty="0"/>
              <a:t>Some classes prefer that you read the first line, and then read the same line again altogether </a:t>
            </a:r>
          </a:p>
          <a:p>
            <a:r>
              <a:rPr lang="en-US" dirty="0"/>
              <a:t>And follow that same pattern, line by line </a:t>
            </a:r>
          </a:p>
          <a:p>
            <a:endParaRPr lang="en-US" dirty="0"/>
          </a:p>
        </p:txBody>
      </p:sp>
      <p:sp>
        <p:nvSpPr>
          <p:cNvPr id="7" name="Slide Image Placeholder 6">
            <a:extLst>
              <a:ext uri="{FF2B5EF4-FFF2-40B4-BE49-F238E27FC236}">
                <a16:creationId xmlns:a16="http://schemas.microsoft.com/office/drawing/2014/main" id="{4B3DD615-CEE0-D183-DA64-AF7FAE06C731}"/>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rPr>
              <a:t>Introduce yourself as a PHN—Name, Role--</a:t>
            </a:r>
            <a:r>
              <a:rPr lang="en-US" sz="1800" b="1" dirty="0">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dirty="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Learning is iterative, and repetition is key! Recap: </a:t>
            </a:r>
          </a:p>
          <a:p>
            <a:endParaRPr lang="en-US" dirty="0"/>
          </a:p>
          <a:p>
            <a:r>
              <a:rPr lang="en-US" i="1" dirty="0"/>
              <a:t>That was incredible! We covered a lot in the last 30-40 minutes: </a:t>
            </a:r>
          </a:p>
          <a:p>
            <a:r>
              <a:rPr lang="en-US" i="1" dirty="0"/>
              <a:t>We learned that building our physical literacy skills makes us more confident and allows us to have more fun playing with friends without getting hurt </a:t>
            </a:r>
          </a:p>
          <a:p>
            <a:r>
              <a:rPr lang="en-US" i="1" dirty="0"/>
              <a:t>We practiced our movement skills (squats, toe touches, jumps, hops…. ) </a:t>
            </a:r>
          </a:p>
          <a:p>
            <a:r>
              <a:rPr lang="en-US" i="1" dirty="0"/>
              <a:t>We did some sweating and stepping (i.e. 24 hour guidelines) </a:t>
            </a:r>
          </a:p>
          <a:p>
            <a:r>
              <a:rPr lang="en-US" i="1" dirty="0"/>
              <a:t>We learned how the brain and body are connected (tap the left brain and right leg to remind students of the brain-body connection) </a:t>
            </a:r>
          </a:p>
          <a:p>
            <a:r>
              <a:rPr lang="en-US" i="1" dirty="0"/>
              <a:t>…. and that movement, sleep, and food make our brains and bodies happy and healthy! </a:t>
            </a:r>
          </a:p>
          <a:p>
            <a:endParaRPr lang="en-US" dirty="0"/>
          </a:p>
          <a:p>
            <a:r>
              <a:rPr lang="en-US" b="1" dirty="0"/>
              <a:t>Ask the class: </a:t>
            </a:r>
          </a:p>
          <a:p>
            <a:r>
              <a:rPr lang="en-US" i="1" dirty="0"/>
              <a:t>While we learned all that, we did a lot of moving! Now, let’s take a deep breath… breathe in….4-3-2-1… breath out… 3-2-1. </a:t>
            </a:r>
          </a:p>
          <a:p>
            <a:r>
              <a:rPr lang="en-US" i="1" dirty="0"/>
              <a:t>Notice how you feel now…. Do you feel any different? </a:t>
            </a:r>
          </a:p>
          <a:p>
            <a:endParaRPr lang="en-US" dirty="0"/>
          </a:p>
          <a:p>
            <a:r>
              <a:rPr lang="en-US" b="1" dirty="0"/>
              <a:t>Notes:</a:t>
            </a:r>
          </a:p>
          <a:p>
            <a:r>
              <a:rPr lang="en-US" dirty="0"/>
              <a:t>Checking in with the students at the beginning and end of class are important. </a:t>
            </a:r>
          </a:p>
          <a:p>
            <a:r>
              <a:rPr lang="en-US" dirty="0"/>
              <a:t>At the end of class, this gives a chance for students to notice the difference - and experience the message that’s being conveyed around “why” movement is important. This also gives teachers a chance to notice how these movement breaks help students regulate, and prepare to be better learners in class! (e.g.  Did we wake up the tired people? Help students to calm and listen better? Feel happier?)   </a:t>
            </a:r>
          </a:p>
          <a:p>
            <a:endParaRPr lang="en-US" dirty="0"/>
          </a:p>
        </p:txBody>
      </p:sp>
      <p:sp>
        <p:nvSpPr>
          <p:cNvPr id="4" name="Slide Image Placeholder 3">
            <a:extLst>
              <a:ext uri="{FF2B5EF4-FFF2-40B4-BE49-F238E27FC236}">
                <a16:creationId xmlns:a16="http://schemas.microsoft.com/office/drawing/2014/main" id="{8CCD6FEA-6EFC-BEAF-C090-FB47E8CA178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As important as it is to engage everyone in meaningful movement, everywhere, and more often, we also need rest! </a:t>
            </a:r>
          </a:p>
          <a:p>
            <a:endParaRPr lang="en-US" i="1" dirty="0"/>
          </a:p>
          <a:p>
            <a:r>
              <a:rPr lang="en-US" i="1" dirty="0"/>
              <a:t>Let’s do an exercise together as we prepare for the next class your teacher has planned….</a:t>
            </a:r>
          </a:p>
          <a:p>
            <a:endParaRPr lang="en-US" dirty="0"/>
          </a:p>
          <a:p>
            <a:r>
              <a:rPr lang="en-US" b="1" dirty="0"/>
              <a:t>Walk the class through the grounding exercise</a:t>
            </a:r>
          </a:p>
          <a:p>
            <a:endParaRPr lang="en-US" dirty="0"/>
          </a:p>
          <a:p>
            <a:r>
              <a:rPr lang="en-US" b="1" dirty="0"/>
              <a:t>Notes: </a:t>
            </a:r>
            <a:r>
              <a:rPr lang="en-US" b="0" dirty="0"/>
              <a:t>N</a:t>
            </a:r>
            <a:r>
              <a:rPr lang="en-US" dirty="0"/>
              <a:t>otice who continues to wiggle and who may need a bit more support </a:t>
            </a:r>
          </a:p>
        </p:txBody>
      </p:sp>
      <p:sp>
        <p:nvSpPr>
          <p:cNvPr id="4" name="Slide Image Placeholder 3">
            <a:extLst>
              <a:ext uri="{FF2B5EF4-FFF2-40B4-BE49-F238E27FC236}">
                <a16:creationId xmlns:a16="http://schemas.microsoft.com/office/drawing/2014/main" id="{A265991D-D07D-F678-25ED-902BC6D3003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Notes: </a:t>
            </a:r>
            <a:r>
              <a:rPr lang="en-US" dirty="0"/>
              <a:t>Have students say this message with you. </a:t>
            </a:r>
          </a:p>
          <a:p>
            <a:r>
              <a:rPr lang="en-US" i="1" dirty="0">
                <a:sym typeface="Calibri"/>
              </a:rPr>
              <a:t>Movement makes:  </a:t>
            </a:r>
          </a:p>
          <a:p>
            <a:r>
              <a:rPr lang="en-US" i="1" dirty="0">
                <a:sym typeface="Calibri"/>
              </a:rPr>
              <a:t>Our bodies healthier! </a:t>
            </a:r>
          </a:p>
          <a:p>
            <a:r>
              <a:rPr lang="en-US" i="1" dirty="0">
                <a:sym typeface="Calibri"/>
              </a:rPr>
              <a:t>Our brains better learners!  </a:t>
            </a:r>
            <a:br>
              <a:rPr lang="en-US" i="1" dirty="0">
                <a:sym typeface="Calibri"/>
              </a:rPr>
            </a:br>
            <a:r>
              <a:rPr lang="en-US" i="1" dirty="0">
                <a:sym typeface="Calibri"/>
              </a:rPr>
              <a:t>Our bodies calmer and happier! </a:t>
            </a:r>
          </a:p>
          <a:p>
            <a:endParaRPr lang="en-US" dirty="0">
              <a:sym typeface="Calibri"/>
            </a:endParaRPr>
          </a:p>
          <a:p>
            <a:r>
              <a:rPr lang="en-US" b="1" dirty="0">
                <a:sym typeface="Calibri"/>
              </a:rPr>
              <a:t>Note: </a:t>
            </a:r>
            <a:r>
              <a:rPr lang="en-US" dirty="0">
                <a:sym typeface="Calibri"/>
              </a:rPr>
              <a:t>Thank the class for their engagement and sharing. Let them know that their teacher may continue to bring some of the fun activities into their classrooms. </a:t>
            </a:r>
          </a:p>
          <a:p>
            <a:endParaRPr lang="en-US" dirty="0">
              <a:sym typeface="Calibri"/>
            </a:endParaRPr>
          </a:p>
          <a:p>
            <a:r>
              <a:rPr lang="en-US" dirty="0">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dirty="0"/>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31F4395-4883-3ED5-180B-CCE02B6265D5}"/>
              </a:ext>
            </a:extLst>
          </p:cNvPr>
          <p:cNvSpPr>
            <a:spLocks noGrp="1" noRot="1" noChangeAspect="1"/>
          </p:cNvSpPr>
          <p:nvPr>
            <p:ph type="sldImg"/>
          </p:nvPr>
        </p:nvSpPr>
        <p:spPr>
          <a:xfrm>
            <a:off x="2413000" y="152400"/>
            <a:ext cx="4470400" cy="2514600"/>
          </a:xfrm>
        </p:spPr>
      </p:sp>
      <p:sp>
        <p:nvSpPr>
          <p:cNvPr id="9" name="Notes Placeholder 8">
            <a:extLst>
              <a:ext uri="{FF2B5EF4-FFF2-40B4-BE49-F238E27FC236}">
                <a16:creationId xmlns:a16="http://schemas.microsoft.com/office/drawing/2014/main" id="{9D4CDBAB-E304-EE57-DEFB-4C20FE48B01B}"/>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16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Notes: </a:t>
            </a:r>
          </a:p>
          <a:p>
            <a:r>
              <a:rPr lang="en-US" dirty="0">
                <a:sym typeface="Calibri"/>
              </a:rPr>
              <a:t>The goal of this module is to educate students about why movement is important and to motivate them to move anywhere, everywhere, and more often. This module is designed to explain to students the reasons WHY we need to care about making movement matter. It is also to communicate what the current state is when it comes to the health of children and youth.</a:t>
            </a:r>
          </a:p>
          <a:p>
            <a:endParaRPr lang="en-US" dirty="0">
              <a:sym typeface="Calibri"/>
            </a:endParaRPr>
          </a:p>
          <a:p>
            <a:r>
              <a:rPr lang="en-US" dirty="0">
                <a:sym typeface="Calibri"/>
              </a:rPr>
              <a:t>It is key to explain the WHY both as you engage with schools and teachers, and as you bring these learnings into the classroom with students. As you mentor teachers, encourage them to do the same and explain WHY at the beginning of the school year, and as the lessons are brought into the classroom. </a:t>
            </a:r>
          </a:p>
          <a:p>
            <a:endParaRPr lang="en-US" dirty="0">
              <a:sym typeface="Calibri"/>
            </a:endParaRPr>
          </a:p>
          <a:p>
            <a:r>
              <a:rPr lang="en-US" dirty="0">
                <a:sym typeface="Calibri"/>
              </a:rPr>
              <a:t>The story is designed to grab the attention of the students and to help them understand the importance of moving at every opportunity throughout the day. As students become knowledgeable about the WHY and have fun, they will be more motivated to continue to move, connect with others, and listen to their body throughout the day. </a:t>
            </a:r>
          </a:p>
        </p:txBody>
      </p:sp>
      <p:sp>
        <p:nvSpPr>
          <p:cNvPr id="3" name="Slide Image Placeholder 2">
            <a:extLst>
              <a:ext uri="{FF2B5EF4-FFF2-40B4-BE49-F238E27FC236}">
                <a16:creationId xmlns:a16="http://schemas.microsoft.com/office/drawing/2014/main" id="{440147F3-9D04-386C-698A-46BFB14A0226}"/>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Notes: </a:t>
            </a:r>
          </a:p>
          <a:p>
            <a:r>
              <a:rPr lang="en-US" dirty="0"/>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honouring to the context of the classroom and module concepts.  We encourage you to expand upon your territory acknowledgements in a meaningful way. </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0000"/>
                </a:solidFill>
                <a:effectLst/>
                <a:latin typeface="Aptos" panose="020B0004020202020204" pitchFamily="34" charset="0"/>
              </a:rPr>
              <a:t>Suggestion: </a:t>
            </a:r>
            <a:r>
              <a:rPr lang="en-US" sz="1200" b="0" i="0" dirty="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800"/>
          </a:p>
          <a:p>
            <a:endParaRPr lang="en-CA" dirty="0"/>
          </a:p>
        </p:txBody>
      </p:sp>
      <p:sp>
        <p:nvSpPr>
          <p:cNvPr id="4" name="Slide Number Placeholder 3"/>
          <p:cNvSpPr>
            <a:spLocks noGrp="1"/>
          </p:cNvSpPr>
          <p:nvPr>
            <p:ph type="sldNum" sz="quarter" idx="5"/>
          </p:nvPr>
        </p:nvSpPr>
        <p:spPr>
          <a:xfrm>
            <a:off x="3925888" y="6704013"/>
            <a:ext cx="5370512" cy="261937"/>
          </a:xfrm>
          <a:prstGeom prst="rect">
            <a:avLst/>
          </a:prstGeom>
        </p:spPr>
        <p:txBody>
          <a:bodyPr/>
          <a:lstStyle/>
          <a:p>
            <a:fld id="{871B2431-D351-4C6E-A3CF-9DFAC0E3E050}" type="slidenum">
              <a:rPr lang="cs-CZ" smtClean="0"/>
              <a:t>4</a:t>
            </a:fld>
            <a:endParaRPr lang="cs-CZ"/>
          </a:p>
        </p:txBody>
      </p:sp>
      <p:sp>
        <p:nvSpPr>
          <p:cNvPr id="8" name="Slide Image Placeholder 7">
            <a:extLst>
              <a:ext uri="{FF2B5EF4-FFF2-40B4-BE49-F238E27FC236}">
                <a16:creationId xmlns:a16="http://schemas.microsoft.com/office/drawing/2014/main" id="{9251E6C8-0217-0656-A77F-BDC748B2C4D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16960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Ask the class:  </a:t>
            </a:r>
            <a:r>
              <a:rPr lang="en-US" i="1" dirty="0"/>
              <a:t>How are you feeling right now? </a:t>
            </a:r>
          </a:p>
          <a:p>
            <a:r>
              <a:rPr lang="en-US" i="1" dirty="0"/>
              <a:t>Did you know we are going to learn about why and how movement makes you happy and healthy? </a:t>
            </a:r>
          </a:p>
          <a:p>
            <a:endParaRPr lang="en-US" i="1" dirty="0"/>
          </a:p>
          <a:p>
            <a:r>
              <a:rPr lang="en-US" b="1" dirty="0"/>
              <a:t>Notes: </a:t>
            </a:r>
          </a:p>
          <a:p>
            <a:r>
              <a:rPr lang="en-US" dirty="0"/>
              <a:t>When asking the class how they’re feeling, connect it to physical, emotional and social state  </a:t>
            </a:r>
          </a:p>
          <a:p>
            <a:r>
              <a:rPr lang="en-US" dirty="0"/>
              <a:t>If the class seems distracted, they may need a movement break: you can name specific feelings (e.g. hungry, excited, tired, etc.) and invite students to stand up if they are feeling what you describe.. </a:t>
            </a:r>
          </a:p>
          <a:p>
            <a:pPr lvl="1"/>
            <a:r>
              <a:rPr lang="en-US" dirty="0"/>
              <a:t>Another movement break is coming up on the next slide too! </a:t>
            </a:r>
          </a:p>
          <a:p>
            <a:r>
              <a:rPr lang="en-US" dirty="0"/>
              <a:t>Pay attention to students that seem to be having a hard time and follow up with the student or teacher after the class as appropriate </a:t>
            </a:r>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82A40310-F517-2137-79FA-F8B28F4DBD5E}"/>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Movement Break!</a:t>
            </a:r>
          </a:p>
          <a:p>
            <a:r>
              <a:rPr lang="en-US" i="1" dirty="0"/>
              <a:t>Since we’re here to talk about movement, let’s give it a try! </a:t>
            </a:r>
          </a:p>
          <a:p>
            <a:r>
              <a:rPr lang="en-US" i="1" dirty="0"/>
              <a:t>Can you show me what a hop is? </a:t>
            </a:r>
          </a:p>
          <a:p>
            <a:r>
              <a:rPr lang="en-US" i="1" dirty="0"/>
              <a:t>.. what about a jump? … a lateral jump? </a:t>
            </a:r>
          </a:p>
          <a:p>
            <a:r>
              <a:rPr lang="en-US" i="1" dirty="0"/>
              <a:t>What about an overhand throw? What does that look like?</a:t>
            </a:r>
          </a:p>
          <a:p>
            <a:r>
              <a:rPr lang="en-US" i="1" dirty="0"/>
              <a:t>And who has kicked a soccer ball before? What does a soccer kick look like?</a:t>
            </a:r>
          </a:p>
          <a:p>
            <a:r>
              <a:rPr lang="en-US" i="1" dirty="0"/>
              <a:t>Finally, let’s try the backward balance walk! </a:t>
            </a:r>
          </a:p>
          <a:p>
            <a:endParaRPr lang="en-US" dirty="0"/>
          </a:p>
          <a:p>
            <a:r>
              <a:rPr lang="en-US" b="1" dirty="0"/>
              <a:t>Notes: </a:t>
            </a:r>
          </a:p>
          <a:p>
            <a:r>
              <a:rPr lang="en-US" dirty="0"/>
              <a:t>This movement activity gives a chance for students to get some of that pent up energy out so they are engaged and ready to listen. </a:t>
            </a:r>
          </a:p>
          <a:p>
            <a:r>
              <a:rPr lang="en-US" dirty="0"/>
              <a:t>It also provides an opportunity for you to assess where the class is in their physical literacy skills. Are there any students that need a bit more support? </a:t>
            </a:r>
          </a:p>
          <a:p>
            <a:r>
              <a:rPr lang="en-US" dirty="0"/>
              <a:t>Demonstrate these skills for 30-60 seconds each and invite the students to join you. </a:t>
            </a:r>
          </a:p>
          <a:p>
            <a:r>
              <a:rPr lang="en-US" dirty="0"/>
              <a:t>Few things to note regarding these fundamental movement skills: </a:t>
            </a:r>
          </a:p>
          <a:p>
            <a:r>
              <a:rPr lang="en-US" dirty="0"/>
              <a:t>Hop- one foot, </a:t>
            </a:r>
          </a:p>
          <a:p>
            <a:r>
              <a:rPr lang="en-US" dirty="0"/>
              <a:t>Jump - two feet, </a:t>
            </a:r>
          </a:p>
          <a:p>
            <a:r>
              <a:rPr lang="en-US" dirty="0"/>
              <a:t>Lateral jump -  both feet, side to side, </a:t>
            </a:r>
          </a:p>
          <a:p>
            <a:r>
              <a:rPr lang="en-US" dirty="0"/>
              <a:t>Soccer kick  - use instep, and ensure kick is with opposite foot to opposite leg. </a:t>
            </a:r>
          </a:p>
          <a:p>
            <a:r>
              <a:rPr lang="en-US" dirty="0"/>
              <a:t>Backwards balance walk – step heel to toe, walking backwards</a:t>
            </a:r>
          </a:p>
          <a:p>
            <a:endParaRPr lang="en-US" dirty="0"/>
          </a:p>
          <a:p>
            <a:r>
              <a:rPr lang="en-US" dirty="0"/>
              <a:t>Depending on what areas you notice need extra support, check out PLAYBuilder: </a:t>
            </a:r>
            <a:r>
              <a:rPr lang="en-US" dirty="0">
                <a:hlinkClick r:id="rId3"/>
              </a:rPr>
              <a:t>SPA-PL (School Physical Activity and Physical Literacy Initiative) | PLAYBuilder (playbuilderapp.com)</a:t>
            </a:r>
            <a:endParaRPr lang="en-US" dirty="0"/>
          </a:p>
        </p:txBody>
      </p:sp>
      <p:sp>
        <p:nvSpPr>
          <p:cNvPr id="7" name="Slide Image Placeholder 6">
            <a:extLst>
              <a:ext uri="{FF2B5EF4-FFF2-40B4-BE49-F238E27FC236}">
                <a16:creationId xmlns:a16="http://schemas.microsoft.com/office/drawing/2014/main" id="{CD2C8545-0451-AD64-E68B-345EB1A33BAA}"/>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We are here for to discuss how you can keep your brains and bodies happy and healthy. </a:t>
            </a:r>
          </a:p>
          <a:p>
            <a:endParaRPr lang="en-US" dirty="0"/>
          </a:p>
          <a:p>
            <a:r>
              <a:rPr lang="en-US" b="1" dirty="0"/>
              <a:t>Ask the class: </a:t>
            </a:r>
            <a:r>
              <a:rPr lang="en-US" i="1" dirty="0"/>
              <a:t>What does physical health look like? </a:t>
            </a:r>
          </a:p>
          <a:p>
            <a:endParaRPr lang="en-US" dirty="0"/>
          </a:p>
          <a:p>
            <a:r>
              <a:rPr lang="en-US" i="1" dirty="0"/>
              <a:t>We will be learning about physical health: how to take care of our body through movement, food, and sleep. We’ll learn to understand our bodies’ signals and having fun together while we do this! Today we are going to start by talking about movement and physical literacy.</a:t>
            </a:r>
          </a:p>
          <a:p>
            <a:r>
              <a:rPr lang="en-US" i="1" dirty="0"/>
              <a:t>Some other actions that build physical health: oral hygiene, hand washing, getting your eyes checked by an eye doctor, and getting regular immunizations. </a:t>
            </a:r>
          </a:p>
          <a:p>
            <a:endParaRPr lang="en-US" i="1" dirty="0"/>
          </a:p>
          <a:p>
            <a:r>
              <a:rPr lang="en-US" b="1" dirty="0"/>
              <a:t>Notes: </a:t>
            </a:r>
            <a:r>
              <a:rPr lang="en-US" dirty="0"/>
              <a:t>Asking the students what physical health means for them gives you a chance to assess their understanding so far, and to deliver the content in this module in a way that builds on the strengths in the room. </a:t>
            </a:r>
          </a:p>
          <a:p>
            <a:endParaRPr lang="en-US" dirty="0"/>
          </a:p>
          <a:p>
            <a:r>
              <a:rPr lang="en-US" dirty="0"/>
              <a:t>Option to open a discussion about the Medicine Wheel and how physical health fits into that. Indigenous Medicine Wheel, Sacred Circle, https://www.ictinc.ca/blog/what-is-an-indigenous-medicine-wheel  </a:t>
            </a:r>
          </a:p>
          <a:p>
            <a:r>
              <a:rPr lang="en-US" dirty="0"/>
              <a:t>Physical-Mental-Emotional-Spiritual  </a:t>
            </a:r>
          </a:p>
          <a:p>
            <a:r>
              <a:rPr lang="en-US" dirty="0"/>
              <a:t>https://www.fnha.ca/wellness  </a:t>
            </a:r>
          </a:p>
          <a:p>
            <a:r>
              <a:rPr lang="en-US" dirty="0"/>
              <a:t>https://www.fnha.ca/WellnessSite/WellnessDocuments/NAHO-Traditional-Knowledge-Toolkit.pdf </a:t>
            </a:r>
          </a:p>
          <a:p>
            <a:endParaRPr lang="en-US" dirty="0"/>
          </a:p>
        </p:txBody>
      </p:sp>
      <p:sp>
        <p:nvSpPr>
          <p:cNvPr id="7" name="Slide Number Placeholder 6"/>
          <p:cNvSpPr>
            <a:spLocks noGrp="1"/>
          </p:cNvSpPr>
          <p:nvPr>
            <p:ph type="sldNum" sz="quarter" idx="5"/>
          </p:nvPr>
        </p:nvSpPr>
        <p:spPr>
          <a:xfrm>
            <a:off x="3924300" y="6748463"/>
            <a:ext cx="5372100" cy="261937"/>
          </a:xfrm>
          <a:prstGeom prst="rect">
            <a:avLst/>
          </a:prstGeom>
        </p:spPr>
        <p:txBody>
          <a:bodyPr vert="horz" lIns="93177" tIns="46589" rIns="93177" bIns="46589" rtlCol="0" anchor="b"/>
          <a:lstStyle>
            <a:lvl1pPr algn="r">
              <a:defRPr sz="1200"/>
            </a:lvl1pPr>
          </a:lstStyle>
          <a:p>
            <a:r>
              <a:rPr lang="en-US" dirty="0"/>
              <a:t>6</a:t>
            </a:r>
            <a:endParaRPr lang="cs-CZ" dirty="0"/>
          </a:p>
        </p:txBody>
      </p:sp>
      <p:sp>
        <p:nvSpPr>
          <p:cNvPr id="8" name="Slide Image Placeholder 7">
            <a:extLst>
              <a:ext uri="{FF2B5EF4-FFF2-40B4-BE49-F238E27FC236}">
                <a16:creationId xmlns:a16="http://schemas.microsoft.com/office/drawing/2014/main" id="{0CBE4EF7-4AF4-2679-DE32-146DB04AFBE8}"/>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sym typeface="Calibri"/>
              </a:rPr>
              <a:t>In order to move our bodies, we need physical literacy. Who here has a skill? [Choose someone with their hand-up]. Okay great, ______ is a soccer player. _______, do you remember the first time you played soccer? How did it feel? </a:t>
            </a:r>
            <a:endParaRPr lang="en-US">
              <a:sym typeface="Calibri"/>
            </a:endParaRPr>
          </a:p>
          <a:p>
            <a:endParaRPr lang="en-US" i="1" dirty="0">
              <a:cs typeface="Calibri"/>
            </a:endParaRPr>
          </a:p>
          <a:p>
            <a:r>
              <a:rPr lang="en-US" i="1" dirty="0">
                <a:cs typeface="Calibri"/>
              </a:rPr>
              <a:t>That's right, the first time you tried it, it was probably quite hard, and a little scary even! Before you can play a full game of soccer, there's lots of smaller skills you need to learn, called fundamental movement skills. For soccer, we need to know how to run, how to balance and stand on one leg, how to kick, and many other things. But the more we practice those movement skills, the better we get at them, the more confident we feel, and the more fun we have. When we learn how to move our body in all different ways to learn these movement skills and we feel confident and happy doing them, that means that we are physically literate. It also makes us want to try learning more new activities and ways to move our body throughout our lives!</a:t>
            </a:r>
          </a:p>
          <a:p>
            <a:endParaRPr lang="en-US" i="1" dirty="0">
              <a:cs typeface="Calibri"/>
            </a:endParaRPr>
          </a:p>
          <a:p>
            <a:r>
              <a:rPr lang="en-US" i="1" dirty="0">
                <a:cs typeface="Calibri"/>
              </a:rPr>
              <a:t>Let's watch this short video to learn more. </a:t>
            </a:r>
          </a:p>
          <a:p>
            <a:endParaRPr lang="en-US" i="1" dirty="0">
              <a:cs typeface="Calibri"/>
            </a:endParaRPr>
          </a:p>
          <a:p>
            <a:r>
              <a:rPr lang="en-US" b="1" dirty="0">
                <a:cs typeface="Calibri"/>
              </a:rPr>
              <a:t>Notes: </a:t>
            </a:r>
            <a:endParaRPr lang="en-US" dirty="0">
              <a:cs typeface="Calibri"/>
            </a:endParaRPr>
          </a:p>
          <a:p>
            <a:r>
              <a:rPr lang="en-US" dirty="0">
                <a:sym typeface="Calibri"/>
              </a:rPr>
              <a:t>Physical literacy (PL) refers to the ‘physical skill (competence – i.e. knowing how to hop), confidence, and motivation to move your body and be active for life. Building up our fundamental movement skills (e.g. learning how to run, hop, or throw) helps us get better at moving, which makes us feel more confident moving our bodies, which then makes us more motivated to continue moving, playing, and having fun. PL is the building blocks for us to live an active, healthy and happy life! </a:t>
            </a:r>
          </a:p>
          <a:p>
            <a:endParaRPr lang="en-US" dirty="0">
              <a:cs typeface="Calibri"/>
            </a:endParaRPr>
          </a:p>
          <a:p>
            <a:r>
              <a:rPr lang="en-US" dirty="0">
                <a:sym typeface="Calibri"/>
              </a:rPr>
              <a:t>Our hope is to see everyone engaging in meaningful movement, everywhere, and more often! </a:t>
            </a:r>
            <a:endParaRPr lang="en-US" dirty="0">
              <a:cs typeface="Calibri"/>
            </a:endParaRPr>
          </a:p>
          <a:p>
            <a:endParaRPr lang="en-US" dirty="0">
              <a:sym typeface="Calibri"/>
            </a:endParaRPr>
          </a:p>
          <a:p>
            <a:endParaRPr lang="en-US" dirty="0">
              <a:sym typeface="Calibri"/>
            </a:endParaRPr>
          </a:p>
          <a:p>
            <a:endParaRPr lang="en-US" dirty="0">
              <a:sym typeface="Calibri"/>
            </a:endParaRPr>
          </a:p>
        </p:txBody>
      </p:sp>
      <p:sp>
        <p:nvSpPr>
          <p:cNvPr id="7" name="Slide Image Placeholder 6">
            <a:extLst>
              <a:ext uri="{FF2B5EF4-FFF2-40B4-BE49-F238E27FC236}">
                <a16:creationId xmlns:a16="http://schemas.microsoft.com/office/drawing/2014/main" id="{B554DBFD-5493-DBFC-3585-B591E2AB732F}"/>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This video will explain what Physical Literacy is and why we need to care about it. The two characters in this video identify as a boy and a girl, but we know that children of all diverse genders can develop physical literacy!</a:t>
            </a:r>
          </a:p>
          <a:p>
            <a:endParaRPr lang="en-US" dirty="0"/>
          </a:p>
          <a:p>
            <a:r>
              <a:rPr lang="en-US" b="1" dirty="0"/>
              <a:t>Notes: </a:t>
            </a:r>
            <a:r>
              <a:rPr lang="en-US" dirty="0"/>
              <a:t>To meet the needs of all learners, here is a video that may speak more for students that are stronger visual / auditory learners </a:t>
            </a:r>
          </a:p>
          <a:p>
            <a:endParaRPr lang="en-US" dirty="0"/>
          </a:p>
          <a:p>
            <a:r>
              <a:rPr lang="en-US" dirty="0"/>
              <a:t>*Note- can adjust the speed if the video if needed. (Video embedded on the following slide).</a:t>
            </a:r>
          </a:p>
          <a:p>
            <a:endParaRPr lang="en-US" dirty="0"/>
          </a:p>
        </p:txBody>
      </p:sp>
      <p:sp>
        <p:nvSpPr>
          <p:cNvPr id="4" name="Slide Image Placeholder 3">
            <a:extLst>
              <a:ext uri="{FF2B5EF4-FFF2-40B4-BE49-F238E27FC236}">
                <a16:creationId xmlns:a16="http://schemas.microsoft.com/office/drawing/2014/main" id="{A04A6D3D-6ECB-05E8-7C23-D2DED5289943}"/>
              </a:ext>
            </a:extLst>
          </p:cNvPr>
          <p:cNvSpPr>
            <a:spLocks noGrp="1" noRot="1" noChangeAspect="1"/>
          </p:cNvSpPr>
          <p:nvPr>
            <p:ph type="sldImg"/>
          </p:nvPr>
        </p:nvSpPr>
        <p:spPr>
          <a:xfrm>
            <a:off x="2413000" y="152400"/>
            <a:ext cx="4470400" cy="251460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9/25/2024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9/25/2024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9/25/2024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9/25/2024</a:t>
            </a:fld>
            <a:endParaRPr lang="en-US" dirty="0"/>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_okRtLv-7Sk?feature=oembed" TargetMode="External"/><Relationship Id="rId5" Type="http://schemas.openxmlformats.org/officeDocument/2006/relationships/image" Target="../media/image75.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3.png"/><Relationship Id="rId3" Type="http://schemas.openxmlformats.org/officeDocument/2006/relationships/image" Target="../media/image23.jpe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2.xml"/><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hyperlink" Target="https://www.participaction.com/wp-content/uploads/2022/10/Report-Card-Key-Findings.pdf" TargetMode="External"/><Relationship Id="rId3" Type="http://schemas.openxmlformats.org/officeDocument/2006/relationships/image" Target="../media/image1.jpeg"/><Relationship Id="rId7" Type="http://schemas.openxmlformats.org/officeDocument/2006/relationships/image" Target="../media/image9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jpeg"/><Relationship Id="rId7" Type="http://schemas.openxmlformats.org/officeDocument/2006/relationships/image" Target="../media/image7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07.svg"/><Relationship Id="rId5" Type="http://schemas.openxmlformats.org/officeDocument/2006/relationships/image" Target="../media/image9.svg"/><Relationship Id="rId10" Type="http://schemas.openxmlformats.org/officeDocument/2006/relationships/image" Target="../media/image106.png"/><Relationship Id="rId4" Type="http://schemas.openxmlformats.org/officeDocument/2006/relationships/image" Target="../media/image8.png"/><Relationship Id="rId9" Type="http://schemas.openxmlformats.org/officeDocument/2006/relationships/image" Target="../media/image105.sv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jpeg"/><Relationship Id="rId7" Type="http://schemas.openxmlformats.org/officeDocument/2006/relationships/image" Target="../media/image98.svg"/><Relationship Id="rId12" Type="http://schemas.openxmlformats.org/officeDocument/2006/relationships/image" Target="../media/image113.gif"/><Relationship Id="rId2" Type="http://schemas.openxmlformats.org/officeDocument/2006/relationships/notesSlide" Target="../notesSlides/notesSlide20.xml"/><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12.svg"/><Relationship Id="rId5" Type="http://schemas.openxmlformats.org/officeDocument/2006/relationships/image" Target="../media/image96.sv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95.png"/><Relationship Id="rId9" Type="http://schemas.openxmlformats.org/officeDocument/2006/relationships/image" Target="../media/image110.svg"/><Relationship Id="rId14" Type="http://schemas.openxmlformats.org/officeDocument/2006/relationships/image" Target="../media/image115.sv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jpeg"/><Relationship Id="rId7"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jpeg"/><Relationship Id="rId7"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21" Type="http://schemas.openxmlformats.org/officeDocument/2006/relationships/image" Target="../media/image47.png"/><Relationship Id="rId34" Type="http://schemas.openxmlformats.org/officeDocument/2006/relationships/image" Target="../media/image60.png"/><Relationship Id="rId7" Type="http://schemas.openxmlformats.org/officeDocument/2006/relationships/image" Target="../media/image33.sv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svg"/><Relationship Id="rId2" Type="http://schemas.openxmlformats.org/officeDocument/2006/relationships/notesSlide" Target="../notesSlides/notesSlide7.xml"/><Relationship Id="rId16" Type="http://schemas.openxmlformats.org/officeDocument/2006/relationships/image" Target="../media/image42.svg"/><Relationship Id="rId20" Type="http://schemas.openxmlformats.org/officeDocument/2006/relationships/image" Target="../media/image46.svg"/><Relationship Id="rId29"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svg"/><Relationship Id="rId32" Type="http://schemas.openxmlformats.org/officeDocument/2006/relationships/image" Target="../media/image58.png"/><Relationship Id="rId37" Type="http://schemas.openxmlformats.org/officeDocument/2006/relationships/image" Target="../media/image63.svg"/><Relationship Id="rId5" Type="http://schemas.openxmlformats.org/officeDocument/2006/relationships/image" Target="../media/image31.sv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36.svg"/><Relationship Id="rId19" Type="http://schemas.openxmlformats.org/officeDocument/2006/relationships/image" Target="../media/image45.png"/><Relationship Id="rId31" Type="http://schemas.openxmlformats.org/officeDocument/2006/relationships/image" Target="../media/image57.sv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svg"/><Relationship Id="rId8" Type="http://schemas.openxmlformats.org/officeDocument/2006/relationships/image" Target="../media/image34.png"/><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68.jpeg"/><Relationship Id="rId4" Type="http://schemas.openxmlformats.org/officeDocument/2006/relationships/image" Target="../media/image64.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jpeg"/><Relationship Id="rId7" Type="http://schemas.openxmlformats.org/officeDocument/2006/relationships/image" Target="../media/image7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hyperlink" Target="https://www.youtube.com/watch?v=_okRtLv-7Sk&amp;authuser=0"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6976269"/>
          </a:xfrm>
          <a:prstGeom prst="rect">
            <a:avLst/>
          </a:prstGeom>
        </p:spPr>
        <p:txBody>
          <a:bodyPr wrap="square" lIns="0" tIns="0" rIns="0" bIns="0" rtlCol="0" anchor="t">
            <a:spAutoFit/>
          </a:bodyPr>
          <a:lstStyle/>
          <a:p>
            <a:pPr>
              <a:lnSpc>
                <a:spcPts val="6836"/>
              </a:lnSpc>
            </a:pPr>
            <a:r>
              <a:rPr lang="en-US" sz="6200" dirty="0">
                <a:solidFill>
                  <a:srgbClr val="0078AE"/>
                </a:solidFill>
                <a:latin typeface="Funtastic"/>
              </a:rPr>
              <a:t>Setting the Stage: </a:t>
            </a:r>
            <a:br>
              <a:rPr lang="en-US" sz="6200" dirty="0">
                <a:latin typeface="Funtastic"/>
              </a:rPr>
            </a:br>
            <a:r>
              <a:rPr lang="en-US" sz="6200" dirty="0">
                <a:solidFill>
                  <a:srgbClr val="0078AE"/>
                </a:solidFill>
                <a:latin typeface="Funtastic"/>
              </a:rPr>
              <a:t>Children's Physical Health in BC</a:t>
            </a:r>
          </a:p>
          <a:p>
            <a:pPr>
              <a:lnSpc>
                <a:spcPts val="6836"/>
              </a:lnSpc>
            </a:pPr>
            <a:endParaRPr lang="en-US" sz="6976" dirty="0">
              <a:solidFill>
                <a:srgbClr val="0078AE"/>
              </a:solidFill>
              <a:latin typeface="Funtastic"/>
            </a:endParaRPr>
          </a:p>
          <a:p>
            <a:pPr>
              <a:lnSpc>
                <a:spcPts val="6836"/>
              </a:lnSpc>
            </a:pPr>
            <a:r>
              <a:rPr lang="en-US" sz="6976" dirty="0">
                <a:solidFill>
                  <a:srgbClr val="0078AE"/>
                </a:solidFill>
                <a:latin typeface="Funtastic"/>
              </a:rPr>
              <a:t>Module #1</a:t>
            </a:r>
          </a:p>
          <a:p>
            <a:pPr>
              <a:lnSpc>
                <a:spcPts val="6836"/>
              </a:lnSpc>
            </a:pP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spcBef>
                <a:spcPct val="0"/>
              </a:spcBef>
            </a:pPr>
            <a:endParaRPr lang="en-US" sz="6976"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a:lnSpc>
                <a:spcPts val="4703"/>
              </a:lnSpc>
            </a:pPr>
            <a:r>
              <a:rPr lang="en-US" sz="4800" dirty="0">
                <a:solidFill>
                  <a:srgbClr val="0078AE"/>
                </a:solidFill>
                <a:latin typeface="Funtastic"/>
              </a:rPr>
              <a:t>School Health Promotion:</a:t>
            </a:r>
          </a:p>
          <a:p>
            <a:pPr>
              <a:lnSpc>
                <a:spcPts val="4703"/>
              </a:lnSpc>
            </a:pPr>
            <a:r>
              <a:rPr lang="en-US" sz="4800" dirty="0">
                <a:solidFill>
                  <a:srgbClr val="0078AE"/>
                </a:solidFill>
                <a:latin typeface="Funtastic"/>
              </a:rPr>
              <a:t>Physical Health</a:t>
            </a:r>
          </a:p>
          <a:p>
            <a:pPr>
              <a:lnSpc>
                <a:spcPts val="4703"/>
              </a:lnSpc>
              <a:spcBef>
                <a:spcPct val="0"/>
              </a:spcBef>
            </a:pPr>
            <a:endParaRPr lang="en-US" sz="4800" dirty="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fld id="{B6F15528-21DE-4FAA-801E-634DDDAF4B2B}" type="slidenum">
              <a:rPr lang="en-US" smtClean="0"/>
              <a:pPr/>
              <a:t>1</a:t>
            </a:fld>
            <a:endParaRPr lang="en-US" dirty="0"/>
          </a:p>
        </p:txBody>
      </p:sp>
      <p:sp>
        <p:nvSpPr>
          <p:cNvPr id="5" name="TextBox 9">
            <a:extLst>
              <a:ext uri="{FF2B5EF4-FFF2-40B4-BE49-F238E27FC236}">
                <a16:creationId xmlns:a16="http://schemas.microsoft.com/office/drawing/2014/main" id="{65B982F3-F977-B7F6-1D79-900620A19246}"/>
              </a:ext>
            </a:extLst>
          </p:cNvPr>
          <p:cNvSpPr txBox="1"/>
          <p:nvPr/>
        </p:nvSpPr>
        <p:spPr>
          <a:xfrm>
            <a:off x="10263599" y="266709"/>
            <a:ext cx="7772400" cy="8971815"/>
          </a:xfrm>
          <a:prstGeom prst="rect">
            <a:avLst/>
          </a:prstGeom>
        </p:spPr>
        <p:txBody>
          <a:bodyPr wrap="square" lIns="0" tIns="0" rIns="0" bIns="0" rtlCol="0" anchor="t">
            <a:spAutoFit/>
          </a:bodyPr>
          <a:lstStyle/>
          <a:p>
            <a:pPr marL="0" lvl="1" algn="ctr">
              <a:lnSpc>
                <a:spcPts val="4359"/>
              </a:lnSpc>
              <a:spcBef>
                <a:spcPct val="0"/>
              </a:spcBef>
            </a:pPr>
            <a:r>
              <a:rPr lang="en-US" sz="3600" spc="145" dirty="0">
                <a:solidFill>
                  <a:srgbClr val="545454"/>
                </a:solidFill>
                <a:latin typeface="Arimo Bold"/>
              </a:rPr>
              <a:t>A note on formatting:</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Each slide comes with key speaking and instructional information for PHNs and teachers in the ‘presenter notes’ part of the powerpoint. </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The font </a:t>
            </a:r>
            <a:r>
              <a:rPr lang="en-CA" sz="3201" i="1" dirty="0">
                <a:solidFill>
                  <a:schemeClr val="dk1"/>
                </a:solidFill>
                <a:ea typeface="Calibri"/>
                <a:cs typeface="Calibri"/>
                <a:sym typeface="Calibri"/>
              </a:rPr>
              <a:t>in italics </a:t>
            </a:r>
            <a:r>
              <a:rPr lang="en-CA" sz="3201" dirty="0">
                <a:solidFill>
                  <a:schemeClr val="dk1"/>
                </a:solidFill>
                <a:ea typeface="Calibri"/>
                <a:cs typeface="Calibri"/>
                <a:sym typeface="Calibri"/>
              </a:rPr>
              <a:t>is a script outline- suggestions of words you could say verbally on that slides. </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The “</a:t>
            </a:r>
            <a:r>
              <a:rPr lang="en-CA" sz="3201" b="1" dirty="0">
                <a:solidFill>
                  <a:schemeClr val="dk1"/>
                </a:solidFill>
                <a:ea typeface="Calibri"/>
                <a:cs typeface="Calibri"/>
                <a:sym typeface="Calibri"/>
              </a:rPr>
              <a:t>Notes</a:t>
            </a:r>
            <a:r>
              <a:rPr lang="en-CA" sz="3201" dirty="0">
                <a:solidFill>
                  <a:schemeClr val="dk1"/>
                </a:solidFill>
                <a:ea typeface="Calibri"/>
                <a:cs typeface="Calibri"/>
                <a:sym typeface="Calibri"/>
              </a:rPr>
              <a:t>:” unitalicized sections include instructions and tips for the PHN and teacher that are not meant to be read out loud </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Slide background is coloured accordingly: beige = lesson, blue = interactive activity, teal = optional</a:t>
            </a:r>
            <a:endParaRPr lang="en-US" sz="3201" dirty="0">
              <a:solidFill>
                <a:schemeClr val="dk1"/>
              </a:solidFill>
              <a:ea typeface="Calibri"/>
              <a:cs typeface="Calibri"/>
              <a:sym typeface="Calibri"/>
            </a:endParaRPr>
          </a:p>
          <a:p>
            <a:pPr marL="0" lvl="1">
              <a:lnSpc>
                <a:spcPts val="4359"/>
              </a:lnSpc>
              <a:spcBef>
                <a:spcPct val="0"/>
              </a:spcBef>
            </a:pPr>
            <a:r>
              <a:rPr lang="en-US" sz="2905" spc="145" dirty="0">
                <a:solidFill>
                  <a:srgbClr val="545454"/>
                </a:solidFill>
                <a:latin typeface="Arimo Bold"/>
              </a:rPr>
              <a:t> </a:t>
            </a: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1" name="Slide Number Placeholder 10">
            <a:extLst>
              <a:ext uri="{FF2B5EF4-FFF2-40B4-BE49-F238E27FC236}">
                <a16:creationId xmlns:a16="http://schemas.microsoft.com/office/drawing/2014/main" id="{0045D66F-F545-3E78-B4F4-D7AD77CD2F34}"/>
              </a:ext>
            </a:extLst>
          </p:cNvPr>
          <p:cNvSpPr>
            <a:spLocks noGrp="1"/>
          </p:cNvSpPr>
          <p:nvPr>
            <p:ph type="sldNum" sz="quarter" idx="12"/>
          </p:nvPr>
        </p:nvSpPr>
        <p:spPr/>
        <p:txBody>
          <a:bodyPr/>
          <a:lstStyle/>
          <a:p>
            <a:fld id="{B6F15528-21DE-4FAA-801E-634DDDAF4B2B}" type="slidenum">
              <a:rPr lang="en-US" smtClean="0"/>
              <a:pPr/>
              <a:t>10</a:t>
            </a:fld>
            <a:endParaRPr lang="en-US" dirty="0"/>
          </a:p>
        </p:txBody>
      </p:sp>
      <p:pic>
        <p:nvPicPr>
          <p:cNvPr id="12" name="Online Media 11" title="HANDS UP | 1 - Introduction to Physical &amp; Health Literacy">
            <a:hlinkClick r:id="" action="ppaction://media"/>
            <a:extLst>
              <a:ext uri="{FF2B5EF4-FFF2-40B4-BE49-F238E27FC236}">
                <a16:creationId xmlns:a16="http://schemas.microsoft.com/office/drawing/2014/main" id="{48B10856-0342-816E-7571-1284DBCFF6BA}"/>
              </a:ext>
            </a:extLst>
          </p:cNvPr>
          <p:cNvPicPr>
            <a:picLocks noRot="1" noChangeAspect="1"/>
          </p:cNvPicPr>
          <p:nvPr>
            <a:videoFile r:link="rId1"/>
          </p:nvPr>
        </p:nvPicPr>
        <p:blipFill>
          <a:blip r:embed="rId5"/>
          <a:stretch>
            <a:fillRect/>
          </a:stretch>
        </p:blipFill>
        <p:spPr>
          <a:xfrm>
            <a:off x="914400" y="380238"/>
            <a:ext cx="16861104" cy="9526524"/>
          </a:xfrm>
          <a:prstGeom prst="rect">
            <a:avLst/>
          </a:prstGeom>
        </p:spPr>
      </p:pic>
    </p:spTree>
    <p:extLst>
      <p:ext uri="{BB962C8B-B14F-4D97-AF65-F5344CB8AC3E}">
        <p14:creationId xmlns:p14="http://schemas.microsoft.com/office/powerpoint/2010/main" val="39058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pic>
        <p:nvPicPr>
          <p:cNvPr id="7" name="Picture 6" descr="A black and red sign with a cartoon elephant&#10;&#10;Description automatically generated">
            <a:extLst>
              <a:ext uri="{FF2B5EF4-FFF2-40B4-BE49-F238E27FC236}">
                <a16:creationId xmlns:a16="http://schemas.microsoft.com/office/drawing/2014/main" id="{5294CCCC-18CF-1725-9E1D-D6C502D943D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595" t="5973" r="55289" b="16528"/>
          <a:stretch/>
        </p:blipFill>
        <p:spPr>
          <a:xfrm>
            <a:off x="1771819" y="10482135"/>
            <a:ext cx="2252597" cy="2974583"/>
          </a:xfrm>
          <a:prstGeom prst="rect">
            <a:avLst/>
          </a:prstGeom>
        </p:spPr>
      </p:pic>
      <p:sp>
        <p:nvSpPr>
          <p:cNvPr id="8" name="TextBox 14">
            <a:extLst>
              <a:ext uri="{FF2B5EF4-FFF2-40B4-BE49-F238E27FC236}">
                <a16:creationId xmlns:a16="http://schemas.microsoft.com/office/drawing/2014/main" id="{60902DCF-9633-E911-7DAD-DC87B1540652}"/>
              </a:ext>
            </a:extLst>
          </p:cNvPr>
          <p:cNvSpPr txBox="1"/>
          <p:nvPr/>
        </p:nvSpPr>
        <p:spPr>
          <a:xfrm>
            <a:off x="6248405" y="8559428"/>
            <a:ext cx="11884683" cy="962058"/>
          </a:xfrm>
          <a:prstGeom prst="rect">
            <a:avLst/>
          </a:prstGeom>
        </p:spPr>
        <p:txBody>
          <a:bodyPr lIns="0" tIns="0" rIns="0" bIns="0" rtlCol="0" anchor="t">
            <a:spAutoFit/>
          </a:bodyPr>
          <a:lstStyle/>
          <a:p>
            <a:pPr>
              <a:lnSpc>
                <a:spcPts val="8414"/>
              </a:lnSpc>
            </a:pPr>
            <a:r>
              <a:rPr lang="en-US" sz="6009" dirty="0">
                <a:solidFill>
                  <a:srgbClr val="0078AE"/>
                </a:solidFill>
                <a:latin typeface="Funtastic"/>
              </a:rPr>
              <a:t>Dr. Seuss – Horton Hears a Who!</a:t>
            </a:r>
          </a:p>
        </p:txBody>
      </p:sp>
      <p:pic>
        <p:nvPicPr>
          <p:cNvPr id="4098" name="Picture 2" descr="Horton - Seussville">
            <a:extLst>
              <a:ext uri="{FF2B5EF4-FFF2-40B4-BE49-F238E27FC236}">
                <a16:creationId xmlns:a16="http://schemas.microsoft.com/office/drawing/2014/main" id="{9D774946-1374-8880-2A56-D2F879D9C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7687" y="4870763"/>
            <a:ext cx="3502684" cy="35026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72391FFC-97B8-792F-99FF-93B625D4AE9B}"/>
              </a:ext>
            </a:extLst>
          </p:cNvPr>
          <p:cNvSpPr txBox="1"/>
          <p:nvPr/>
        </p:nvSpPr>
        <p:spPr>
          <a:xfrm>
            <a:off x="4024421" y="1626287"/>
            <a:ext cx="8915399" cy="6488956"/>
          </a:xfrm>
          <a:prstGeom prst="rect">
            <a:avLst/>
          </a:prstGeom>
        </p:spPr>
        <p:txBody>
          <a:bodyPr wrap="square" lIns="0" tIns="0" rIns="0" bIns="0" rtlCol="0" anchor="t">
            <a:spAutoFit/>
          </a:bodyPr>
          <a:lstStyle/>
          <a:p>
            <a:pPr>
              <a:lnSpc>
                <a:spcPts val="8414"/>
              </a:lnSpc>
            </a:pPr>
            <a:r>
              <a:rPr lang="en-US" sz="9601" dirty="0">
                <a:solidFill>
                  <a:srgbClr val="0078AE"/>
                </a:solidFill>
                <a:latin typeface="Funtastic"/>
              </a:rPr>
              <a:t>“A person’s</a:t>
            </a:r>
          </a:p>
          <a:p>
            <a:pPr>
              <a:lnSpc>
                <a:spcPts val="8414"/>
              </a:lnSpc>
            </a:pPr>
            <a:r>
              <a:rPr lang="en-US" sz="9601" dirty="0">
                <a:solidFill>
                  <a:srgbClr val="0078AE"/>
                </a:solidFill>
                <a:latin typeface="Funtastic"/>
              </a:rPr>
              <a:t> A person, </a:t>
            </a:r>
          </a:p>
          <a:p>
            <a:pPr>
              <a:lnSpc>
                <a:spcPts val="8414"/>
              </a:lnSpc>
            </a:pPr>
            <a:r>
              <a:rPr lang="en-US" sz="9601" dirty="0">
                <a:solidFill>
                  <a:srgbClr val="0078AE"/>
                </a:solidFill>
                <a:latin typeface="Funtastic"/>
              </a:rPr>
              <a:t> No matter</a:t>
            </a:r>
          </a:p>
          <a:p>
            <a:pPr>
              <a:lnSpc>
                <a:spcPts val="8414"/>
              </a:lnSpc>
            </a:pPr>
            <a:r>
              <a:rPr lang="en-US" sz="9601" dirty="0">
                <a:solidFill>
                  <a:srgbClr val="0078AE"/>
                </a:solidFill>
                <a:latin typeface="Funtastic"/>
              </a:rPr>
              <a:t> How </a:t>
            </a:r>
            <a:r>
              <a:rPr lang="en-US" sz="6603" dirty="0">
                <a:solidFill>
                  <a:srgbClr val="0078AE"/>
                </a:solidFill>
                <a:latin typeface="Funtastic"/>
              </a:rPr>
              <a:t>small</a:t>
            </a:r>
            <a:r>
              <a:rPr lang="en-US" sz="9601" dirty="0">
                <a:solidFill>
                  <a:srgbClr val="0078AE"/>
                </a:solidFill>
                <a:latin typeface="Funtastic"/>
              </a:rPr>
              <a:t>.”</a:t>
            </a:r>
            <a:br>
              <a:rPr lang="en-US" sz="9601" dirty="0">
                <a:solidFill>
                  <a:srgbClr val="0078AE"/>
                </a:solidFill>
                <a:latin typeface="Funtastic"/>
              </a:rPr>
            </a:br>
            <a:endParaRPr lang="en-US" sz="9601" dirty="0">
              <a:solidFill>
                <a:srgbClr val="0078AE"/>
              </a:solidFill>
              <a:latin typeface="Funtastic"/>
            </a:endParaRPr>
          </a:p>
          <a:p>
            <a:pPr>
              <a:lnSpc>
                <a:spcPts val="8414"/>
              </a:lnSpc>
            </a:pPr>
            <a:r>
              <a:rPr lang="en-US" sz="9601" dirty="0">
                <a:solidFill>
                  <a:srgbClr val="0078AE"/>
                </a:solidFill>
                <a:latin typeface="Funtastic"/>
              </a:rPr>
              <a:t>… or </a:t>
            </a:r>
            <a:r>
              <a:rPr lang="en-US" sz="11500" dirty="0">
                <a:solidFill>
                  <a:srgbClr val="0078AE"/>
                </a:solidFill>
                <a:latin typeface="Funtastic"/>
              </a:rPr>
              <a:t>BIG</a:t>
            </a:r>
            <a:endParaRPr lang="en-US" sz="9601" dirty="0">
              <a:solidFill>
                <a:srgbClr val="0078AE"/>
              </a:solidFill>
              <a:latin typeface="Funtastic"/>
            </a:endParaRPr>
          </a:p>
        </p:txBody>
      </p:sp>
      <p:pic>
        <p:nvPicPr>
          <p:cNvPr id="4102" name="Picture 6" descr="Horton the Elephant | Dr. Seuss Wiki | Fandom">
            <a:extLst>
              <a:ext uri="{FF2B5EF4-FFF2-40B4-BE49-F238E27FC236}">
                <a16:creationId xmlns:a16="http://schemas.microsoft.com/office/drawing/2014/main" id="{9BB5992F-ECAB-40D7-7C67-4BDD2E26C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8591" y="925219"/>
            <a:ext cx="6075044" cy="7190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EC2015-64ED-57CD-5F78-DC982F85C77C}"/>
              </a:ext>
            </a:extLst>
          </p:cNvPr>
          <p:cNvSpPr txBox="1"/>
          <p:nvPr/>
        </p:nvSpPr>
        <p:spPr>
          <a:xfrm>
            <a:off x="5715003" y="9987758"/>
            <a:ext cx="9144000" cy="369460"/>
          </a:xfrm>
          <a:prstGeom prst="rect">
            <a:avLst/>
          </a:prstGeom>
          <a:noFill/>
        </p:spPr>
        <p:txBody>
          <a:bodyPr wrap="square">
            <a:spAutoFit/>
          </a:bodyPr>
          <a:lstStyle/>
          <a:p>
            <a:r>
              <a:rPr lang="en-CA" sz="1801" dirty="0">
                <a:latin typeface="Calibri" panose="020F0502020204030204" pitchFamily="34" charset="0"/>
                <a:ea typeface="Times New Roman" panose="02020603050405020304" pitchFamily="18" charset="0"/>
              </a:rPr>
              <a:t>Seuss, D. </a:t>
            </a:r>
            <a:r>
              <a:rPr lang="en-CA" sz="1801" i="1" dirty="0">
                <a:latin typeface="Calibri" panose="020F0502020204030204" pitchFamily="34" charset="0"/>
                <a:ea typeface="Times New Roman" panose="02020603050405020304" pitchFamily="18" charset="0"/>
              </a:rPr>
              <a:t>Horton Hears a Who!</a:t>
            </a:r>
            <a:r>
              <a:rPr lang="en-CA" sz="1801" dirty="0">
                <a:latin typeface="Calibri" panose="020F0502020204030204" pitchFamily="34" charset="0"/>
                <a:ea typeface="Times New Roman" panose="02020603050405020304" pitchFamily="18" charset="0"/>
              </a:rPr>
              <a:t> New York: Random House, 1954.</a:t>
            </a:r>
            <a:endParaRPr lang="en-US" sz="1801" dirty="0">
              <a:latin typeface="Calibri" panose="020F0502020204030204" pitchFamily="34" charset="0"/>
              <a:ea typeface="DengXian" panose="02010600030101010101" pitchFamily="2" charset="-122"/>
            </a:endParaRPr>
          </a:p>
        </p:txBody>
      </p:sp>
      <p:sp>
        <p:nvSpPr>
          <p:cNvPr id="3" name="Slide Number Placeholder 2">
            <a:extLst>
              <a:ext uri="{FF2B5EF4-FFF2-40B4-BE49-F238E27FC236}">
                <a16:creationId xmlns:a16="http://schemas.microsoft.com/office/drawing/2014/main" id="{73E65B00-F925-D52C-CC56-311D21D5F89F}"/>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3956369" y="9258306"/>
            <a:ext cx="5880751"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7" name="Freeform 7"/>
          <p:cNvSpPr/>
          <p:nvPr/>
        </p:nvSpPr>
        <p:spPr>
          <a:xfrm>
            <a:off x="12354576" y="8686896"/>
            <a:ext cx="1601792" cy="1521701"/>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324036" y="838609"/>
            <a:ext cx="2470757" cy="1435783"/>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05923" y="838606"/>
            <a:ext cx="1045573" cy="1201809"/>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8986" y="5168811"/>
            <a:ext cx="1885193" cy="2209552"/>
          </a:xfrm>
          <a:custGeom>
            <a:avLst/>
            <a:gdLst/>
            <a:ahLst/>
            <a:cxnLst/>
            <a:rect l="l" t="t" r="r" b="b"/>
            <a:pathLst>
              <a:path w="1534609" h="2432377">
                <a:moveTo>
                  <a:pt x="0" y="0"/>
                </a:moveTo>
                <a:lnTo>
                  <a:pt x="1534609" y="0"/>
                </a:lnTo>
                <a:lnTo>
                  <a:pt x="1534609" y="2432377"/>
                </a:lnTo>
                <a:lnTo>
                  <a:pt x="0" y="24323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3089393" y="5054445"/>
            <a:ext cx="2625615" cy="2323920"/>
          </a:xfrm>
          <a:custGeom>
            <a:avLst/>
            <a:gdLst/>
            <a:ahLst/>
            <a:cxnLst/>
            <a:rect l="l" t="t" r="r" b="b"/>
            <a:pathLst>
              <a:path w="2511074" h="2234856">
                <a:moveTo>
                  <a:pt x="0" y="0"/>
                </a:moveTo>
                <a:lnTo>
                  <a:pt x="2511074" y="0"/>
                </a:lnTo>
                <a:lnTo>
                  <a:pt x="2511074" y="2234856"/>
                </a:lnTo>
                <a:lnTo>
                  <a:pt x="0" y="22348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124333" y="5143503"/>
            <a:ext cx="2188345" cy="2250228"/>
          </a:xfrm>
          <a:custGeom>
            <a:avLst/>
            <a:gdLst/>
            <a:ahLst/>
            <a:cxnLst/>
            <a:rect l="l" t="t" r="r" b="b"/>
            <a:pathLst>
              <a:path w="2188344" h="2250225">
                <a:moveTo>
                  <a:pt x="0" y="0"/>
                </a:moveTo>
                <a:lnTo>
                  <a:pt x="2188343" y="0"/>
                </a:lnTo>
                <a:lnTo>
                  <a:pt x="2188343" y="2250225"/>
                </a:lnTo>
                <a:lnTo>
                  <a:pt x="0" y="2250225"/>
                </a:lnTo>
                <a:lnTo>
                  <a:pt x="0" y="0"/>
                </a:lnTo>
                <a:close/>
              </a:path>
            </a:pathLst>
          </a:custGeom>
          <a:blipFill>
            <a:blip r:embed="rId14"/>
            <a:stretch>
              <a:fillRect/>
            </a:stretch>
          </a:blipFill>
        </p:spPr>
      </p:sp>
      <p:sp>
        <p:nvSpPr>
          <p:cNvPr id="13" name="Freeform 13"/>
          <p:cNvSpPr/>
          <p:nvPr/>
        </p:nvSpPr>
        <p:spPr>
          <a:xfrm>
            <a:off x="8836556" y="5143510"/>
            <a:ext cx="2512448" cy="2254921"/>
          </a:xfrm>
          <a:custGeom>
            <a:avLst/>
            <a:gdLst/>
            <a:ahLst/>
            <a:cxnLst/>
            <a:rect l="l" t="t" r="r" b="b"/>
            <a:pathLst>
              <a:path w="2512447" h="2254921">
                <a:moveTo>
                  <a:pt x="0" y="0"/>
                </a:moveTo>
                <a:lnTo>
                  <a:pt x="2512447" y="0"/>
                </a:lnTo>
                <a:lnTo>
                  <a:pt x="2512447" y="2254921"/>
                </a:lnTo>
                <a:lnTo>
                  <a:pt x="0" y="22549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1028704" y="2122143"/>
            <a:ext cx="11884683" cy="2039276"/>
          </a:xfrm>
          <a:prstGeom prst="rect">
            <a:avLst/>
          </a:prstGeom>
        </p:spPr>
        <p:txBody>
          <a:bodyPr lIns="0" tIns="0" rIns="0" bIns="0" rtlCol="0" anchor="t">
            <a:spAutoFit/>
          </a:bodyPr>
          <a:lstStyle/>
          <a:p>
            <a:pPr>
              <a:lnSpc>
                <a:spcPts val="8414"/>
              </a:lnSpc>
            </a:pPr>
            <a:r>
              <a:rPr lang="en-US" sz="6009" dirty="0">
                <a:solidFill>
                  <a:srgbClr val="0078AE"/>
                </a:solidFill>
                <a:latin typeface="Funtastic"/>
              </a:rPr>
              <a:t>Movement Break! </a:t>
            </a:r>
          </a:p>
          <a:p>
            <a:pPr>
              <a:lnSpc>
                <a:spcPts val="8414"/>
              </a:lnSpc>
              <a:spcBef>
                <a:spcPct val="0"/>
              </a:spcBef>
            </a:pPr>
            <a:r>
              <a:rPr lang="en-US" sz="6009" dirty="0">
                <a:solidFill>
                  <a:srgbClr val="0078AE"/>
                </a:solidFill>
                <a:latin typeface="Funtastic"/>
              </a:rPr>
              <a:t>Deck of Cards Fitness</a:t>
            </a:r>
          </a:p>
        </p:txBody>
      </p:sp>
      <p:sp>
        <p:nvSpPr>
          <p:cNvPr id="15" name="TextBox 15"/>
          <p:cNvSpPr txBox="1"/>
          <p:nvPr/>
        </p:nvSpPr>
        <p:spPr>
          <a:xfrm>
            <a:off x="827851" y="7448738"/>
            <a:ext cx="1936324" cy="2279791"/>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Jumping </a:t>
            </a:r>
          </a:p>
          <a:p>
            <a:pPr algn="ctr">
              <a:lnSpc>
                <a:spcPts val="4507"/>
              </a:lnSpc>
            </a:pPr>
            <a:r>
              <a:rPr lang="en-US" sz="3007" spc="151" dirty="0">
                <a:solidFill>
                  <a:srgbClr val="545454"/>
                </a:solidFill>
                <a:latin typeface="อีฟดอวอิ้ง"/>
              </a:rPr>
              <a:t>Jacks</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6" name="TextBox 16"/>
          <p:cNvSpPr txBox="1"/>
          <p:nvPr/>
        </p:nvSpPr>
        <p:spPr>
          <a:xfrm>
            <a:off x="3376770" y="7462178"/>
            <a:ext cx="1936324" cy="2279791"/>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Toe </a:t>
            </a:r>
          </a:p>
          <a:p>
            <a:pPr algn="ctr">
              <a:lnSpc>
                <a:spcPts val="4507"/>
              </a:lnSpc>
            </a:pPr>
            <a:r>
              <a:rPr lang="en-US" sz="3007" spc="151" dirty="0">
                <a:solidFill>
                  <a:srgbClr val="545454"/>
                </a:solidFill>
                <a:latin typeface="อีฟดอวอิ้ง"/>
              </a:rPr>
              <a:t>Touches</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7" name="TextBox 17"/>
          <p:cNvSpPr txBox="1"/>
          <p:nvPr/>
        </p:nvSpPr>
        <p:spPr>
          <a:xfrm>
            <a:off x="6376359" y="7462180"/>
            <a:ext cx="1936324" cy="1702710"/>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Squat</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8" name="TextBox 18"/>
          <p:cNvSpPr txBox="1"/>
          <p:nvPr/>
        </p:nvSpPr>
        <p:spPr>
          <a:xfrm>
            <a:off x="9144007" y="7462178"/>
            <a:ext cx="1936324" cy="2279791"/>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Arm </a:t>
            </a:r>
          </a:p>
          <a:p>
            <a:pPr algn="ctr">
              <a:lnSpc>
                <a:spcPts val="4507"/>
              </a:lnSpc>
            </a:pPr>
            <a:r>
              <a:rPr lang="en-US" sz="3007" spc="151" dirty="0">
                <a:solidFill>
                  <a:srgbClr val="545454"/>
                </a:solidFill>
                <a:latin typeface="อีฟดอวอิ้ง"/>
              </a:rPr>
              <a:t>Circles</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9" name="Slide Number Placeholder 18">
            <a:extLst>
              <a:ext uri="{FF2B5EF4-FFF2-40B4-BE49-F238E27FC236}">
                <a16:creationId xmlns:a16="http://schemas.microsoft.com/office/drawing/2014/main" id="{5CEDE608-1BA2-3834-2E23-7D67393927A7}"/>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20" name="Freeform 9"/>
          <p:cNvSpPr/>
          <p:nvPr/>
        </p:nvSpPr>
        <p:spPr>
          <a:xfrm>
            <a:off x="13713111" y="2644542"/>
            <a:ext cx="6361935" cy="7075369"/>
          </a:xfrm>
          <a:custGeom>
            <a:avLst/>
            <a:gdLst/>
            <a:ahLst/>
            <a:cxnLst/>
            <a:rect l="l" t="t" r="r" b="b"/>
            <a:pathLst>
              <a:path w="2475089" h="2752648">
                <a:moveTo>
                  <a:pt x="0" y="0"/>
                </a:moveTo>
                <a:lnTo>
                  <a:pt x="2475089" y="0"/>
                </a:lnTo>
                <a:lnTo>
                  <a:pt x="2475089" y="2752648"/>
                </a:lnTo>
                <a:lnTo>
                  <a:pt x="0" y="2752648"/>
                </a:lnTo>
                <a:lnTo>
                  <a:pt x="0" y="0"/>
                </a:lnTo>
                <a:close/>
              </a:path>
            </a:pathLst>
          </a:custGeom>
          <a:blipFill>
            <a:blip r:embed="rId17"/>
            <a:stretch>
              <a:fillRect/>
            </a:stretch>
          </a:blipFill>
        </p:spPr>
      </p:sp>
      <p:sp>
        <p:nvSpPr>
          <p:cNvPr id="21" name="Freeform 10"/>
          <p:cNvSpPr/>
          <p:nvPr/>
        </p:nvSpPr>
        <p:spPr>
          <a:xfrm rot="902472">
            <a:off x="15699613" y="2230556"/>
            <a:ext cx="3111374" cy="2543549"/>
          </a:xfrm>
          <a:custGeom>
            <a:avLst/>
            <a:gdLst/>
            <a:ahLst/>
            <a:cxnLst/>
            <a:rect l="l" t="t" r="r" b="b"/>
            <a:pathLst>
              <a:path w="1194955" h="976876">
                <a:moveTo>
                  <a:pt x="0" y="0"/>
                </a:moveTo>
                <a:lnTo>
                  <a:pt x="1194955" y="0"/>
                </a:lnTo>
                <a:lnTo>
                  <a:pt x="1194955" y="976876"/>
                </a:lnTo>
                <a:lnTo>
                  <a:pt x="0" y="9768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12101010" y="2546354"/>
            <a:ext cx="5681319" cy="4885935"/>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191509" y="919754"/>
            <a:ext cx="2444423" cy="1701929"/>
          </a:xfrm>
          <a:custGeom>
            <a:avLst/>
            <a:gdLst/>
            <a:ahLst/>
            <a:cxnLst/>
            <a:rect l="l" t="t" r="r" b="b"/>
            <a:pathLst>
              <a:path w="2444422" h="1701929">
                <a:moveTo>
                  <a:pt x="0" y="0"/>
                </a:moveTo>
                <a:lnTo>
                  <a:pt x="2444422" y="0"/>
                </a:lnTo>
                <a:lnTo>
                  <a:pt x="2444422" y="1701928"/>
                </a:lnTo>
                <a:lnTo>
                  <a:pt x="0" y="1701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03247" y="6057904"/>
            <a:ext cx="10836359" cy="2747493"/>
            <a:chOff x="0" y="0"/>
            <a:chExt cx="1764597" cy="802094"/>
          </a:xfrm>
        </p:grpSpPr>
        <p:sp>
          <p:nvSpPr>
            <p:cNvPr id="6" name="Freeform 6"/>
            <p:cNvSpPr/>
            <p:nvPr/>
          </p:nvSpPr>
          <p:spPr>
            <a:xfrm>
              <a:off x="0" y="0"/>
              <a:ext cx="1764597" cy="802094"/>
            </a:xfrm>
            <a:custGeom>
              <a:avLst/>
              <a:gdLst/>
              <a:ahLst/>
              <a:cxnLst/>
              <a:rect l="l" t="t" r="r" b="b"/>
              <a:pathLst>
                <a:path w="1764597" h="802094">
                  <a:moveTo>
                    <a:pt x="64222" y="0"/>
                  </a:moveTo>
                  <a:lnTo>
                    <a:pt x="1700375" y="0"/>
                  </a:lnTo>
                  <a:cubicBezTo>
                    <a:pt x="1735844" y="0"/>
                    <a:pt x="1764597" y="28753"/>
                    <a:pt x="1764597" y="64222"/>
                  </a:cubicBezTo>
                  <a:lnTo>
                    <a:pt x="1764597" y="737872"/>
                  </a:lnTo>
                  <a:cubicBezTo>
                    <a:pt x="1764597" y="754905"/>
                    <a:pt x="1757831" y="771240"/>
                    <a:pt x="1745787" y="783284"/>
                  </a:cubicBezTo>
                  <a:cubicBezTo>
                    <a:pt x="1733743" y="795328"/>
                    <a:pt x="1717408" y="802094"/>
                    <a:pt x="1700375" y="802094"/>
                  </a:cubicBezTo>
                  <a:lnTo>
                    <a:pt x="64222" y="802094"/>
                  </a:lnTo>
                  <a:cubicBezTo>
                    <a:pt x="28753" y="802094"/>
                    <a:pt x="0" y="773341"/>
                    <a:pt x="0" y="737872"/>
                  </a:cubicBezTo>
                  <a:lnTo>
                    <a:pt x="0" y="64222"/>
                  </a:lnTo>
                  <a:cubicBezTo>
                    <a:pt x="0" y="28753"/>
                    <a:pt x="28753" y="0"/>
                    <a:pt x="64222" y="0"/>
                  </a:cubicBezTo>
                  <a:close/>
                </a:path>
              </a:pathLst>
            </a:custGeom>
            <a:solidFill>
              <a:srgbClr val="0078AE"/>
            </a:solidFill>
          </p:spPr>
        </p:sp>
        <p:sp>
          <p:nvSpPr>
            <p:cNvPr id="7" name="TextBox 7"/>
            <p:cNvSpPr txBox="1"/>
            <p:nvPr/>
          </p:nvSpPr>
          <p:spPr>
            <a:xfrm>
              <a:off x="0" y="-38100"/>
              <a:ext cx="1764597" cy="840194"/>
            </a:xfrm>
            <a:prstGeom prst="rect">
              <a:avLst/>
            </a:prstGeom>
          </p:spPr>
          <p:txBody>
            <a:bodyPr lIns="50799" tIns="50799" rIns="50799" bIns="50799" rtlCol="0" anchor="ctr"/>
            <a:lstStyle/>
            <a:p>
              <a:pPr algn="ctr">
                <a:lnSpc>
                  <a:spcPts val="2657"/>
                </a:lnSpc>
              </a:pPr>
              <a:endParaRPr sz="1801" dirty="0"/>
            </a:p>
          </p:txBody>
        </p:sp>
      </p:grpSp>
      <p:sp>
        <p:nvSpPr>
          <p:cNvPr id="8" name="TextBox 8"/>
          <p:cNvSpPr txBox="1"/>
          <p:nvPr/>
        </p:nvSpPr>
        <p:spPr>
          <a:xfrm>
            <a:off x="1203248" y="1088412"/>
            <a:ext cx="10554005" cy="5320174"/>
          </a:xfrm>
          <a:prstGeom prst="rect">
            <a:avLst/>
          </a:prstGeom>
        </p:spPr>
        <p:txBody>
          <a:bodyPr wrap="square" lIns="0" tIns="0" rIns="0" bIns="0" rtlCol="0" anchor="t">
            <a:spAutoFit/>
          </a:bodyPr>
          <a:lstStyle/>
          <a:p>
            <a:pPr>
              <a:lnSpc>
                <a:spcPts val="8414"/>
              </a:lnSpc>
            </a:pPr>
            <a:r>
              <a:rPr lang="en-US" sz="6009" u="sng" spc="121" dirty="0">
                <a:solidFill>
                  <a:srgbClr val="0078AE"/>
                </a:solidFill>
                <a:latin typeface="Funtastic" panose="020B0604020202020204" charset="0"/>
              </a:rPr>
              <a:t>Why do we need to care?</a:t>
            </a:r>
          </a:p>
          <a:p>
            <a:pPr>
              <a:lnSpc>
                <a:spcPts val="8414"/>
              </a:lnSpc>
            </a:pPr>
            <a:endParaRPr lang="en-US" sz="6009" u="sng" spc="121" dirty="0">
              <a:solidFill>
                <a:srgbClr val="0078AE"/>
              </a:solidFill>
              <a:latin typeface="Funtastic" panose="020B0604020202020204" charset="0"/>
            </a:endParaRPr>
          </a:p>
          <a:p>
            <a:pPr>
              <a:lnSpc>
                <a:spcPts val="8414"/>
              </a:lnSpc>
            </a:pPr>
            <a:r>
              <a:rPr lang="en-US" sz="6009" u="sng" spc="121" dirty="0">
                <a:solidFill>
                  <a:srgbClr val="0078AE"/>
                </a:solidFill>
                <a:latin typeface="Funtastic" panose="020B0604020202020204" charset="0"/>
                <a:hlinkClick r:id="rId8" tooltip="https://www.participaction.com/wp-content/uploads/2022/10/Report-Card-Key-Findings.pdf"/>
              </a:rPr>
              <a:t>ParticipACTION</a:t>
            </a:r>
            <a:r>
              <a:rPr lang="en-US" sz="6009" spc="121" dirty="0">
                <a:solidFill>
                  <a:srgbClr val="0078AE"/>
                </a:solidFill>
                <a:latin typeface="Funtastic" panose="020B0604020202020204" charset="0"/>
              </a:rPr>
              <a:t> </a:t>
            </a:r>
            <a:br>
              <a:rPr lang="en-US" sz="6009" spc="121" dirty="0">
                <a:solidFill>
                  <a:srgbClr val="0078AE"/>
                </a:solidFill>
                <a:latin typeface="Funtastic" panose="020B0604020202020204" charset="0"/>
              </a:rPr>
            </a:br>
            <a:r>
              <a:rPr lang="en-US" sz="6009" spc="121" dirty="0">
                <a:solidFill>
                  <a:srgbClr val="0078AE"/>
                </a:solidFill>
                <a:latin typeface="Funtastic" panose="020B0604020202020204" charset="0"/>
              </a:rPr>
              <a:t>Report Card 2022</a:t>
            </a:r>
          </a:p>
          <a:p>
            <a:pPr>
              <a:lnSpc>
                <a:spcPts val="8414"/>
              </a:lnSpc>
              <a:spcBef>
                <a:spcPct val="0"/>
              </a:spcBef>
            </a:pPr>
            <a:endParaRPr lang="en-US" sz="6009" spc="121" dirty="0">
              <a:solidFill>
                <a:srgbClr val="0078AE"/>
              </a:solidFill>
              <a:latin typeface="Funtastic Bold Italics"/>
            </a:endParaRPr>
          </a:p>
        </p:txBody>
      </p:sp>
      <p:sp>
        <p:nvSpPr>
          <p:cNvPr id="9" name="TextBox 9"/>
          <p:cNvSpPr txBox="1"/>
          <p:nvPr/>
        </p:nvSpPr>
        <p:spPr>
          <a:xfrm>
            <a:off x="1626048" y="6408588"/>
            <a:ext cx="10272385" cy="2396810"/>
          </a:xfrm>
          <a:prstGeom prst="rect">
            <a:avLst/>
          </a:prstGeom>
        </p:spPr>
        <p:txBody>
          <a:bodyPr wrap="square" lIns="0" tIns="0" rIns="0" bIns="0" rtlCol="0" anchor="t">
            <a:spAutoFit/>
          </a:bodyPr>
          <a:lstStyle/>
          <a:p>
            <a:pPr>
              <a:lnSpc>
                <a:spcPts val="4633"/>
              </a:lnSpc>
            </a:pPr>
            <a:r>
              <a:rPr lang="en-US" sz="4800" spc="135" dirty="0">
                <a:solidFill>
                  <a:srgbClr val="FFF9F1"/>
                </a:solidFill>
                <a:latin typeface="อีฟดอวอิ้ง"/>
              </a:rPr>
              <a:t>Most students your age are not </a:t>
            </a:r>
          </a:p>
          <a:p>
            <a:pPr>
              <a:lnSpc>
                <a:spcPts val="4633"/>
              </a:lnSpc>
            </a:pPr>
            <a:r>
              <a:rPr lang="en-US" sz="4800" spc="135" dirty="0">
                <a:solidFill>
                  <a:srgbClr val="FFF9F1"/>
                </a:solidFill>
                <a:latin typeface="อีฟดอวอิ้ง"/>
              </a:rPr>
              <a:t>meeting their recommended physical activity levels (60 minutes a day)</a:t>
            </a:r>
          </a:p>
          <a:p>
            <a:pPr>
              <a:lnSpc>
                <a:spcPts val="4633"/>
              </a:lnSpc>
              <a:spcBef>
                <a:spcPct val="0"/>
              </a:spcBef>
            </a:pPr>
            <a:endParaRPr lang="en-US" sz="4800" spc="135" dirty="0">
              <a:solidFill>
                <a:srgbClr val="FFF9F1"/>
              </a:solidFill>
              <a:latin typeface="อีฟดอวอิ้ง"/>
            </a:endParaRPr>
          </a:p>
        </p:txBody>
      </p:sp>
      <p:sp>
        <p:nvSpPr>
          <p:cNvPr id="10" name="Slide Number Placeholder 9">
            <a:extLst>
              <a:ext uri="{FF2B5EF4-FFF2-40B4-BE49-F238E27FC236}">
                <a16:creationId xmlns:a16="http://schemas.microsoft.com/office/drawing/2014/main" id="{F4F1909E-5D8B-A017-7CC9-97DF94C9F555}"/>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TextBox 4"/>
          <p:cNvSpPr txBox="1"/>
          <p:nvPr/>
        </p:nvSpPr>
        <p:spPr>
          <a:xfrm>
            <a:off x="9" y="2868259"/>
            <a:ext cx="5432697" cy="3226653"/>
          </a:xfrm>
          <a:prstGeom prst="rect">
            <a:avLst/>
          </a:prstGeom>
        </p:spPr>
        <p:txBody>
          <a:bodyPr lIns="0" tIns="0" rIns="0" bIns="0" rtlCol="0" anchor="t">
            <a:spAutoFit/>
          </a:bodyPr>
          <a:lstStyle/>
          <a:p>
            <a:pPr algn="ctr">
              <a:lnSpc>
                <a:spcPts val="8660"/>
              </a:lnSpc>
            </a:pPr>
            <a:r>
              <a:rPr lang="en-US" sz="6181" spc="123" dirty="0">
                <a:solidFill>
                  <a:srgbClr val="0078AE"/>
                </a:solidFill>
                <a:latin typeface="Funtastic" panose="020B0604020202020204" charset="0"/>
              </a:rPr>
              <a:t>The 24hr Movement </a:t>
            </a:r>
          </a:p>
          <a:p>
            <a:pPr algn="ctr">
              <a:lnSpc>
                <a:spcPts val="8660"/>
              </a:lnSpc>
              <a:spcBef>
                <a:spcPct val="0"/>
              </a:spcBef>
            </a:pPr>
            <a:r>
              <a:rPr lang="en-US" sz="6181" spc="123" dirty="0">
                <a:solidFill>
                  <a:srgbClr val="0078AE"/>
                </a:solidFill>
                <a:latin typeface="Funtastic" panose="020B0604020202020204" charset="0"/>
              </a:rPr>
              <a:t>Guidelines</a:t>
            </a:r>
          </a:p>
        </p:txBody>
      </p:sp>
      <p:pic>
        <p:nvPicPr>
          <p:cNvPr id="6" name="Picture 5" descr="A diagram of a step&#10;&#10;Description automatically generated">
            <a:extLst>
              <a:ext uri="{FF2B5EF4-FFF2-40B4-BE49-F238E27FC236}">
                <a16:creationId xmlns:a16="http://schemas.microsoft.com/office/drawing/2014/main" id="{82B158C1-EC5B-45EE-9E5F-3B4034CF105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50" t="8108" r="-150" b="31832"/>
          <a:stretch/>
        </p:blipFill>
        <p:spPr>
          <a:xfrm>
            <a:off x="2895601" y="447680"/>
            <a:ext cx="11822763" cy="9296400"/>
          </a:xfrm>
          <a:prstGeom prst="rect">
            <a:avLst/>
          </a:prstGeom>
        </p:spPr>
      </p:pic>
      <p:pic>
        <p:nvPicPr>
          <p:cNvPr id="8" name="Picture 7">
            <a:extLst>
              <a:ext uri="{FF2B5EF4-FFF2-40B4-BE49-F238E27FC236}">
                <a16:creationId xmlns:a16="http://schemas.microsoft.com/office/drawing/2014/main" id="{AD60B208-E777-EF65-297B-8EBD51431AFB}"/>
              </a:ext>
            </a:extLst>
          </p:cNvPr>
          <p:cNvPicPr>
            <a:picLocks noChangeAspect="1"/>
          </p:cNvPicPr>
          <p:nvPr/>
        </p:nvPicPr>
        <p:blipFill rotWithShape="1">
          <a:blip r:embed="rId5"/>
          <a:srcRect r="74336"/>
          <a:stretch/>
        </p:blipFill>
        <p:spPr>
          <a:xfrm>
            <a:off x="12779116" y="685808"/>
            <a:ext cx="2209801" cy="2724149"/>
          </a:xfrm>
          <a:prstGeom prst="rect">
            <a:avLst/>
          </a:prstGeom>
        </p:spPr>
      </p:pic>
      <p:pic>
        <p:nvPicPr>
          <p:cNvPr id="9" name="Picture 8">
            <a:extLst>
              <a:ext uri="{FF2B5EF4-FFF2-40B4-BE49-F238E27FC236}">
                <a16:creationId xmlns:a16="http://schemas.microsoft.com/office/drawing/2014/main" id="{FD204FA0-9379-5B31-0C1D-6AE1049A5521}"/>
              </a:ext>
            </a:extLst>
          </p:cNvPr>
          <p:cNvPicPr>
            <a:picLocks noChangeAspect="1"/>
          </p:cNvPicPr>
          <p:nvPr/>
        </p:nvPicPr>
        <p:blipFill rotWithShape="1">
          <a:blip r:embed="rId5"/>
          <a:srcRect l="25664" r="50443"/>
          <a:stretch/>
        </p:blipFill>
        <p:spPr>
          <a:xfrm>
            <a:off x="15278104" y="704856"/>
            <a:ext cx="2057403" cy="2724149"/>
          </a:xfrm>
          <a:prstGeom prst="rect">
            <a:avLst/>
          </a:prstGeom>
        </p:spPr>
      </p:pic>
      <p:pic>
        <p:nvPicPr>
          <p:cNvPr id="10" name="Picture 9">
            <a:extLst>
              <a:ext uri="{FF2B5EF4-FFF2-40B4-BE49-F238E27FC236}">
                <a16:creationId xmlns:a16="http://schemas.microsoft.com/office/drawing/2014/main" id="{1EFCDD5A-EDA4-55E6-6C7D-EBFDF7F830F8}"/>
              </a:ext>
            </a:extLst>
          </p:cNvPr>
          <p:cNvPicPr>
            <a:picLocks noChangeAspect="1"/>
          </p:cNvPicPr>
          <p:nvPr/>
        </p:nvPicPr>
        <p:blipFill rotWithShape="1">
          <a:blip r:embed="rId5"/>
          <a:srcRect l="49558" r="25663"/>
          <a:stretch/>
        </p:blipFill>
        <p:spPr>
          <a:xfrm>
            <a:off x="12855313" y="3733804"/>
            <a:ext cx="2133599" cy="2724149"/>
          </a:xfrm>
          <a:prstGeom prst="rect">
            <a:avLst/>
          </a:prstGeom>
        </p:spPr>
      </p:pic>
      <p:pic>
        <p:nvPicPr>
          <p:cNvPr id="11" name="Picture 10">
            <a:extLst>
              <a:ext uri="{FF2B5EF4-FFF2-40B4-BE49-F238E27FC236}">
                <a16:creationId xmlns:a16="http://schemas.microsoft.com/office/drawing/2014/main" id="{9031A863-0009-0C37-EC8A-1CAC127AC919}"/>
              </a:ext>
            </a:extLst>
          </p:cNvPr>
          <p:cNvPicPr>
            <a:picLocks noChangeAspect="1"/>
          </p:cNvPicPr>
          <p:nvPr/>
        </p:nvPicPr>
        <p:blipFill rotWithShape="1">
          <a:blip r:embed="rId5"/>
          <a:srcRect l="74336" r="1770"/>
          <a:stretch/>
        </p:blipFill>
        <p:spPr>
          <a:xfrm>
            <a:off x="15278104" y="3733804"/>
            <a:ext cx="2057403" cy="2724149"/>
          </a:xfrm>
          <a:prstGeom prst="rect">
            <a:avLst/>
          </a:prstGeom>
        </p:spPr>
      </p:pic>
      <p:sp>
        <p:nvSpPr>
          <p:cNvPr id="3" name="Slide Number Placeholder 2">
            <a:extLst>
              <a:ext uri="{FF2B5EF4-FFF2-40B4-BE49-F238E27FC236}">
                <a16:creationId xmlns:a16="http://schemas.microsoft.com/office/drawing/2014/main" id="{0F22252A-EA5D-5017-3D5A-9650E817AE97}"/>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3F85100-2BA2-D7DD-8CD6-5ABD4C79E9DD}"/>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2" name="Freeform 2"/>
          <p:cNvSpPr/>
          <p:nvPr/>
        </p:nvSpPr>
        <p:spPr>
          <a:xfrm>
            <a:off x="2982972" y="1495220"/>
            <a:ext cx="6372245" cy="8791787"/>
          </a:xfrm>
          <a:custGeom>
            <a:avLst/>
            <a:gdLst/>
            <a:ahLst/>
            <a:cxnLst/>
            <a:rect l="l" t="t" r="r" b="b"/>
            <a:pathLst>
              <a:path w="6372242" h="8887002">
                <a:moveTo>
                  <a:pt x="0" y="0"/>
                </a:moveTo>
                <a:lnTo>
                  <a:pt x="6372242" y="0"/>
                </a:lnTo>
                <a:lnTo>
                  <a:pt x="6372242" y="8887002"/>
                </a:lnTo>
                <a:lnTo>
                  <a:pt x="0" y="8887002"/>
                </a:lnTo>
                <a:lnTo>
                  <a:pt x="0" y="0"/>
                </a:lnTo>
                <a:close/>
              </a:path>
            </a:pathLst>
          </a:custGeom>
          <a:blipFill>
            <a:blip r:embed="rId4"/>
            <a:stretch>
              <a:fillRect/>
            </a:stretch>
          </a:blipFill>
        </p:spPr>
      </p:sp>
      <p:sp>
        <p:nvSpPr>
          <p:cNvPr id="3" name="Freeform 3"/>
          <p:cNvSpPr/>
          <p:nvPr/>
        </p:nvSpPr>
        <p:spPr>
          <a:xfrm>
            <a:off x="9355221" y="1495221"/>
            <a:ext cx="6303968" cy="8791787"/>
          </a:xfrm>
          <a:custGeom>
            <a:avLst/>
            <a:gdLst/>
            <a:ahLst/>
            <a:cxnLst/>
            <a:rect l="l" t="t" r="r" b="b"/>
            <a:pathLst>
              <a:path w="6303969" h="8791785">
                <a:moveTo>
                  <a:pt x="0" y="0"/>
                </a:moveTo>
                <a:lnTo>
                  <a:pt x="6303969" y="0"/>
                </a:lnTo>
                <a:lnTo>
                  <a:pt x="6303969" y="8791785"/>
                </a:lnTo>
                <a:lnTo>
                  <a:pt x="0" y="8791785"/>
                </a:lnTo>
                <a:lnTo>
                  <a:pt x="0" y="0"/>
                </a:lnTo>
                <a:close/>
              </a:path>
            </a:pathLst>
          </a:custGeom>
          <a:blipFill>
            <a:blip r:embed="rId5"/>
            <a:stretch>
              <a:fillRect/>
            </a:stretch>
          </a:blipFill>
        </p:spPr>
      </p:sp>
      <p:sp>
        <p:nvSpPr>
          <p:cNvPr id="4" name="TextBox 4"/>
          <p:cNvSpPr txBox="1"/>
          <p:nvPr/>
        </p:nvSpPr>
        <p:spPr>
          <a:xfrm>
            <a:off x="542226" y="352469"/>
            <a:ext cx="17136177" cy="962058"/>
          </a:xfrm>
          <a:prstGeom prst="rect">
            <a:avLst/>
          </a:prstGeom>
        </p:spPr>
        <p:txBody>
          <a:bodyPr wrap="square" lIns="0" tIns="0" rIns="0" bIns="0" rtlCol="0" anchor="t">
            <a:spAutoFit/>
          </a:bodyPr>
          <a:lstStyle/>
          <a:p>
            <a:pPr algn="ctr">
              <a:lnSpc>
                <a:spcPts val="8414"/>
              </a:lnSpc>
              <a:spcBef>
                <a:spcPct val="0"/>
              </a:spcBef>
            </a:pPr>
            <a:r>
              <a:rPr lang="en-US" sz="6009" spc="121" dirty="0">
                <a:solidFill>
                  <a:srgbClr val="0078AE"/>
                </a:solidFill>
                <a:latin typeface="Funtastic" panose="020B0604020202020204" charset="0"/>
              </a:rPr>
              <a:t>We did not like it. Not one little bit...</a:t>
            </a:r>
          </a:p>
        </p:txBody>
      </p:sp>
      <p:sp>
        <p:nvSpPr>
          <p:cNvPr id="7" name="TextBox 6">
            <a:extLst>
              <a:ext uri="{FF2B5EF4-FFF2-40B4-BE49-F238E27FC236}">
                <a16:creationId xmlns:a16="http://schemas.microsoft.com/office/drawing/2014/main" id="{EC37BB25-C13F-FA75-C56A-E385613E25E9}"/>
              </a:ext>
            </a:extLst>
          </p:cNvPr>
          <p:cNvSpPr txBox="1"/>
          <p:nvPr/>
        </p:nvSpPr>
        <p:spPr>
          <a:xfrm>
            <a:off x="6097625" y="9879574"/>
            <a:ext cx="9144000" cy="369460"/>
          </a:xfrm>
          <a:prstGeom prst="rect">
            <a:avLst/>
          </a:prstGeom>
          <a:noFill/>
        </p:spPr>
        <p:txBody>
          <a:bodyPr wrap="square">
            <a:spAutoFit/>
          </a:bodyPr>
          <a:lstStyle/>
          <a:p>
            <a:r>
              <a:rPr lang="en-CA" sz="1801" dirty="0">
                <a:latin typeface="Calibri" panose="020F0502020204030204" pitchFamily="34" charset="0"/>
                <a:ea typeface="Times New Roman" panose="02020603050405020304" pitchFamily="18" charset="0"/>
              </a:rPr>
              <a:t>Seuss, D. </a:t>
            </a:r>
            <a:r>
              <a:rPr lang="en-CA" sz="1801" i="1" dirty="0">
                <a:latin typeface="Calibri" panose="020F0502020204030204" pitchFamily="34" charset="0"/>
                <a:ea typeface="Times New Roman" panose="02020603050405020304" pitchFamily="18" charset="0"/>
              </a:rPr>
              <a:t>The Cat in the Hat.</a:t>
            </a:r>
            <a:r>
              <a:rPr lang="en-CA" sz="1801" dirty="0">
                <a:latin typeface="Calibri" panose="020F0502020204030204" pitchFamily="34" charset="0"/>
                <a:ea typeface="Times New Roman" panose="02020603050405020304" pitchFamily="18" charset="0"/>
              </a:rPr>
              <a:t> New York: Random House, 1957. </a:t>
            </a:r>
            <a:endParaRPr lang="en-US" sz="1801" dirty="0">
              <a:latin typeface="Calibri" panose="020F0502020204030204" pitchFamily="34" charset="0"/>
              <a:ea typeface="DengXian" panose="02010600030101010101" pitchFamily="2" charset="-122"/>
            </a:endParaRPr>
          </a:p>
        </p:txBody>
      </p:sp>
      <p:sp>
        <p:nvSpPr>
          <p:cNvPr id="6" name="Slide Number Placeholder 5">
            <a:extLst>
              <a:ext uri="{FF2B5EF4-FFF2-40B4-BE49-F238E27FC236}">
                <a16:creationId xmlns:a16="http://schemas.microsoft.com/office/drawing/2014/main" id="{F5021825-5C67-58BC-CB34-E220F6EBE9D7}"/>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4308303" y="-3380406"/>
            <a:ext cx="6480875" cy="7613363"/>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2" y="8465915"/>
            <a:ext cx="3046143"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362203" y="1753393"/>
            <a:ext cx="9269836" cy="8551828"/>
          </a:xfrm>
          <a:prstGeom prst="rect">
            <a:avLst/>
          </a:prstGeom>
        </p:spPr>
        <p:txBody>
          <a:bodyPr lIns="0" tIns="0" rIns="0" bIns="0" rtlCol="0" anchor="t">
            <a:spAutoFit/>
          </a:bodyPr>
          <a:lstStyle/>
          <a:p>
            <a:pPr>
              <a:lnSpc>
                <a:spcPts val="8414"/>
              </a:lnSpc>
            </a:pPr>
            <a:r>
              <a:rPr lang="en-US" sz="6009" spc="121" dirty="0">
                <a:solidFill>
                  <a:srgbClr val="0078AE"/>
                </a:solidFill>
                <a:latin typeface="Funtastic" panose="020B0604020202020204" charset="0"/>
              </a:rPr>
              <a:t>What happens to our brain and how do we feel when all we do is... </a:t>
            </a:r>
          </a:p>
          <a:p>
            <a:pPr>
              <a:lnSpc>
                <a:spcPts val="8414"/>
              </a:lnSpc>
            </a:pPr>
            <a:endParaRPr lang="en-US" sz="6009" spc="121" dirty="0">
              <a:solidFill>
                <a:srgbClr val="0078AE"/>
              </a:solidFill>
              <a:latin typeface="Funtastic" panose="020B0604020202020204" charset="0"/>
            </a:endParaRPr>
          </a:p>
          <a:p>
            <a:pPr>
              <a:lnSpc>
                <a:spcPts val="8414"/>
              </a:lnSpc>
            </a:pPr>
            <a:r>
              <a:rPr lang="en-US" sz="6009" spc="121" dirty="0">
                <a:solidFill>
                  <a:srgbClr val="0078AE"/>
                </a:solidFill>
                <a:latin typeface="Funtastic" panose="020B0604020202020204" charset="0"/>
              </a:rPr>
              <a:t>      Sit! </a:t>
            </a:r>
          </a:p>
          <a:p>
            <a:pPr>
              <a:lnSpc>
                <a:spcPts val="8414"/>
              </a:lnSpc>
            </a:pPr>
            <a:r>
              <a:rPr lang="en-US" sz="6009" spc="121" dirty="0">
                <a:solidFill>
                  <a:srgbClr val="0078AE"/>
                </a:solidFill>
                <a:latin typeface="Funtastic" panose="020B0604020202020204" charset="0"/>
              </a:rPr>
              <a:t>          Sit! </a:t>
            </a:r>
          </a:p>
          <a:p>
            <a:pPr>
              <a:lnSpc>
                <a:spcPts val="8414"/>
              </a:lnSpc>
            </a:pPr>
            <a:r>
              <a:rPr lang="en-US" sz="6009" spc="121" dirty="0">
                <a:solidFill>
                  <a:srgbClr val="0078AE"/>
                </a:solidFill>
                <a:latin typeface="Funtastic" panose="020B0604020202020204" charset="0"/>
              </a:rPr>
              <a:t>              Sit!?</a:t>
            </a:r>
          </a:p>
          <a:p>
            <a:pPr>
              <a:lnSpc>
                <a:spcPts val="8414"/>
              </a:lnSpc>
              <a:spcBef>
                <a:spcPct val="0"/>
              </a:spcBef>
            </a:pPr>
            <a:endParaRPr lang="en-US" sz="6009" spc="121" dirty="0">
              <a:solidFill>
                <a:srgbClr val="0078AE"/>
              </a:solidFill>
              <a:latin typeface="Funtastic Bold Italics"/>
            </a:endParaRPr>
          </a:p>
        </p:txBody>
      </p:sp>
      <p:sp>
        <p:nvSpPr>
          <p:cNvPr id="7" name="Freeform 3">
            <a:extLst>
              <a:ext uri="{FF2B5EF4-FFF2-40B4-BE49-F238E27FC236}">
                <a16:creationId xmlns:a16="http://schemas.microsoft.com/office/drawing/2014/main" id="{D1AFEBF5-676E-D7C4-C8C6-3DECE8772102}"/>
              </a:ext>
            </a:extLst>
          </p:cNvPr>
          <p:cNvSpPr/>
          <p:nvPr/>
        </p:nvSpPr>
        <p:spPr>
          <a:xfrm rot="534014">
            <a:off x="10544350" y="1859833"/>
            <a:ext cx="7073300" cy="5847247"/>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Slide Number Placeholder 4">
            <a:extLst>
              <a:ext uri="{FF2B5EF4-FFF2-40B4-BE49-F238E27FC236}">
                <a16:creationId xmlns:a16="http://schemas.microsoft.com/office/drawing/2014/main" id="{B9F7DF83-CE4C-0207-BC80-1A66AFAEC727}"/>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Freeform 4"/>
          <p:cNvSpPr/>
          <p:nvPr/>
        </p:nvSpPr>
        <p:spPr>
          <a:xfrm>
            <a:off x="-172778" y="3241028"/>
            <a:ext cx="3693323" cy="8028963"/>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sp>
      <p:sp>
        <p:nvSpPr>
          <p:cNvPr id="5" name="Freeform 5"/>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68200" y="361301"/>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sp>
      <p:sp>
        <p:nvSpPr>
          <p:cNvPr id="7" name="TextBox 7"/>
          <p:cNvSpPr txBox="1"/>
          <p:nvPr/>
        </p:nvSpPr>
        <p:spPr>
          <a:xfrm>
            <a:off x="4540673" y="1344284"/>
            <a:ext cx="11884683" cy="3746538"/>
          </a:xfrm>
          <a:prstGeom prst="rect">
            <a:avLst/>
          </a:prstGeom>
        </p:spPr>
        <p:txBody>
          <a:bodyPr lIns="0" tIns="0" rIns="0" bIns="0" rtlCol="0" anchor="t">
            <a:spAutoFit/>
          </a:bodyPr>
          <a:lstStyle/>
          <a:p>
            <a:pPr>
              <a:lnSpc>
                <a:spcPts val="10077"/>
              </a:lnSpc>
            </a:pPr>
            <a:r>
              <a:rPr lang="en-US" sz="7200" dirty="0">
                <a:solidFill>
                  <a:srgbClr val="0078AE"/>
                </a:solidFill>
                <a:latin typeface="Funtastic"/>
              </a:rPr>
              <a:t>Movement Break!</a:t>
            </a:r>
          </a:p>
          <a:p>
            <a:pPr>
              <a:lnSpc>
                <a:spcPts val="10077"/>
              </a:lnSpc>
            </a:pPr>
            <a:r>
              <a:rPr lang="en-US" sz="7200" dirty="0">
                <a:solidFill>
                  <a:srgbClr val="0078AE"/>
                </a:solidFill>
                <a:latin typeface="Funtastic"/>
              </a:rPr>
              <a:t> </a:t>
            </a:r>
          </a:p>
          <a:p>
            <a:pPr>
              <a:lnSpc>
                <a:spcPts val="10077"/>
              </a:lnSpc>
              <a:spcBef>
                <a:spcPct val="0"/>
              </a:spcBef>
            </a:pPr>
            <a:r>
              <a:rPr lang="en-US" sz="7200" dirty="0">
                <a:solidFill>
                  <a:srgbClr val="0078AE"/>
                </a:solidFill>
                <a:latin typeface="Funtastic"/>
              </a:rPr>
              <a:t>X Marks the Spot</a:t>
            </a:r>
          </a:p>
        </p:txBody>
      </p:sp>
      <p:sp>
        <p:nvSpPr>
          <p:cNvPr id="8" name="Slide Number Placeholder 7">
            <a:extLst>
              <a:ext uri="{FF2B5EF4-FFF2-40B4-BE49-F238E27FC236}">
                <a16:creationId xmlns:a16="http://schemas.microsoft.com/office/drawing/2014/main" id="{770FCE2E-32DA-9B21-1BD4-6E1217CBBA55}"/>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
        <p:nvSpPr>
          <p:cNvPr id="9" name="Freeform 8"/>
          <p:cNvSpPr/>
          <p:nvPr/>
        </p:nvSpPr>
        <p:spPr>
          <a:xfrm>
            <a:off x="13373747" y="2781300"/>
            <a:ext cx="4700673" cy="7655073"/>
          </a:xfrm>
          <a:custGeom>
            <a:avLst/>
            <a:gdLst/>
            <a:ahLst/>
            <a:cxnLst/>
            <a:rect l="l" t="t" r="r" b="b"/>
            <a:pathLst>
              <a:path w="2504996" h="4106551">
                <a:moveTo>
                  <a:pt x="0" y="0"/>
                </a:moveTo>
                <a:lnTo>
                  <a:pt x="2504996" y="0"/>
                </a:lnTo>
                <a:lnTo>
                  <a:pt x="2504996" y="4106551"/>
                </a:lnTo>
                <a:lnTo>
                  <a:pt x="0" y="4106551"/>
                </a:lnTo>
                <a:lnTo>
                  <a:pt x="0" y="0"/>
                </a:lnTo>
                <a:close/>
              </a:path>
            </a:pathLst>
          </a:custGeom>
          <a:blipFill>
            <a:blip r:embed="rId8"/>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46612" y="-477949"/>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52775">
            <a:off x="12091466" y="3438642"/>
            <a:ext cx="2007889" cy="1488348"/>
          </a:xfrm>
          <a:custGeom>
            <a:avLst/>
            <a:gdLst/>
            <a:ahLst/>
            <a:cxnLst/>
            <a:rect l="l" t="t" r="r" b="b"/>
            <a:pathLst>
              <a:path w="2007892" h="1488350">
                <a:moveTo>
                  <a:pt x="0" y="0"/>
                </a:moveTo>
                <a:lnTo>
                  <a:pt x="2007891" y="0"/>
                </a:lnTo>
                <a:lnTo>
                  <a:pt x="2007891"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3747" y="8640599"/>
            <a:ext cx="1766103"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983225" y="3532161"/>
            <a:ext cx="6321563" cy="6337407"/>
          </a:xfrm>
          <a:custGeom>
            <a:avLst/>
            <a:gdLst/>
            <a:ahLst/>
            <a:cxnLst/>
            <a:rect l="l" t="t" r="r" b="b"/>
            <a:pathLst>
              <a:path w="6321562" h="6337406">
                <a:moveTo>
                  <a:pt x="0" y="0"/>
                </a:moveTo>
                <a:lnTo>
                  <a:pt x="6321562" y="0"/>
                </a:lnTo>
                <a:lnTo>
                  <a:pt x="6321562" y="6337406"/>
                </a:lnTo>
                <a:lnTo>
                  <a:pt x="0" y="63374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2574179" y="276296"/>
            <a:ext cx="12721860" cy="2039276"/>
          </a:xfrm>
          <a:prstGeom prst="rect">
            <a:avLst/>
          </a:prstGeom>
        </p:spPr>
        <p:txBody>
          <a:bodyPr lIns="0" tIns="0" rIns="0" bIns="0" rtlCol="0" anchor="t">
            <a:spAutoFit/>
          </a:bodyPr>
          <a:lstStyle/>
          <a:p>
            <a:pPr algn="ctr">
              <a:lnSpc>
                <a:spcPts val="8414"/>
              </a:lnSpc>
            </a:pPr>
            <a:r>
              <a:rPr lang="en-US" sz="6009" spc="121" dirty="0">
                <a:solidFill>
                  <a:srgbClr val="0078AE"/>
                </a:solidFill>
                <a:latin typeface="Funtastic" panose="020B0604020202020204" charset="0"/>
              </a:rPr>
              <a:t>What happens to our brain and how do we feel when we move?</a:t>
            </a:r>
          </a:p>
        </p:txBody>
      </p:sp>
      <p:sp>
        <p:nvSpPr>
          <p:cNvPr id="8" name="TextBox 8"/>
          <p:cNvSpPr txBox="1"/>
          <p:nvPr/>
        </p:nvSpPr>
        <p:spPr>
          <a:xfrm>
            <a:off x="6301753" y="2647955"/>
            <a:ext cx="6003033" cy="548548"/>
          </a:xfrm>
          <a:prstGeom prst="rect">
            <a:avLst/>
          </a:prstGeom>
        </p:spPr>
        <p:txBody>
          <a:bodyPr lIns="0" tIns="0" rIns="0" bIns="0" rtlCol="0" anchor="t">
            <a:spAutoFit/>
          </a:bodyPr>
          <a:lstStyle/>
          <a:p>
            <a:pPr algn="ctr">
              <a:lnSpc>
                <a:spcPts val="4507"/>
              </a:lnSpc>
              <a:spcBef>
                <a:spcPct val="0"/>
              </a:spcBef>
            </a:pPr>
            <a:r>
              <a:rPr lang="en-US" sz="3007" spc="151" dirty="0">
                <a:solidFill>
                  <a:srgbClr val="0078AE"/>
                </a:solidFill>
                <a:latin typeface="อีฟดอวอิ้ง"/>
              </a:rPr>
              <a:t>Habits that protect your brain: </a:t>
            </a:r>
          </a:p>
        </p:txBody>
      </p:sp>
      <p:sp>
        <p:nvSpPr>
          <p:cNvPr id="9" name="TextBox 9"/>
          <p:cNvSpPr txBox="1"/>
          <p:nvPr/>
        </p:nvSpPr>
        <p:spPr>
          <a:xfrm>
            <a:off x="12552421" y="5618771"/>
            <a:ext cx="4544971" cy="548548"/>
          </a:xfrm>
          <a:prstGeom prst="rect">
            <a:avLst/>
          </a:prstGeom>
        </p:spPr>
        <p:txBody>
          <a:bodyPr wrap="square" lIns="0" tIns="0" rIns="0" bIns="0" rtlCol="0" anchor="t">
            <a:spAutoFit/>
          </a:bodyPr>
          <a:lstStyle/>
          <a:p>
            <a:pPr algn="ctr">
              <a:lnSpc>
                <a:spcPts val="4507"/>
              </a:lnSpc>
              <a:spcBef>
                <a:spcPct val="0"/>
              </a:spcBef>
            </a:pPr>
            <a:r>
              <a:rPr lang="en-US" sz="3007" spc="151" dirty="0">
                <a:solidFill>
                  <a:srgbClr val="0078AE"/>
                </a:solidFill>
                <a:latin typeface="อีฟดอวอิ้ง"/>
              </a:rPr>
              <a:t>Getting enough sleep</a:t>
            </a:r>
          </a:p>
        </p:txBody>
      </p:sp>
      <p:sp>
        <p:nvSpPr>
          <p:cNvPr id="10" name="TextBox 10"/>
          <p:cNvSpPr txBox="1"/>
          <p:nvPr/>
        </p:nvSpPr>
        <p:spPr>
          <a:xfrm>
            <a:off x="12793657" y="6871153"/>
            <a:ext cx="4290475" cy="1125629"/>
          </a:xfrm>
          <a:prstGeom prst="rect">
            <a:avLst/>
          </a:prstGeom>
        </p:spPr>
        <p:txBody>
          <a:bodyPr wrap="square" lIns="0" tIns="0" rIns="0" bIns="0" rtlCol="0" anchor="t">
            <a:spAutoFit/>
          </a:bodyPr>
          <a:lstStyle/>
          <a:p>
            <a:pPr algn="ctr">
              <a:lnSpc>
                <a:spcPts val="4507"/>
              </a:lnSpc>
              <a:spcBef>
                <a:spcPct val="0"/>
              </a:spcBef>
            </a:pPr>
            <a:r>
              <a:rPr lang="en-US" sz="3007" spc="151" dirty="0">
                <a:solidFill>
                  <a:srgbClr val="0078AE"/>
                </a:solidFill>
                <a:latin typeface="อีฟดอวอิ้ง"/>
              </a:rPr>
              <a:t>Physical movement </a:t>
            </a:r>
          </a:p>
          <a:p>
            <a:pPr>
              <a:lnSpc>
                <a:spcPts val="4507"/>
              </a:lnSpc>
              <a:spcBef>
                <a:spcPct val="0"/>
              </a:spcBef>
            </a:pPr>
            <a:r>
              <a:rPr lang="en-US" sz="3007" spc="151" dirty="0">
                <a:solidFill>
                  <a:srgbClr val="0078AE"/>
                </a:solidFill>
                <a:latin typeface="อีฟดอวอิ้ง"/>
              </a:rPr>
              <a:t>throughout the day</a:t>
            </a:r>
          </a:p>
        </p:txBody>
      </p:sp>
      <p:sp>
        <p:nvSpPr>
          <p:cNvPr id="11" name="TextBox 11"/>
          <p:cNvSpPr txBox="1"/>
          <p:nvPr/>
        </p:nvSpPr>
        <p:spPr>
          <a:xfrm>
            <a:off x="3157195" y="4368062"/>
            <a:ext cx="2578396" cy="1125629"/>
          </a:xfrm>
          <a:prstGeom prst="rect">
            <a:avLst/>
          </a:prstGeom>
        </p:spPr>
        <p:txBody>
          <a:bodyPr lIns="0" tIns="0" rIns="0" bIns="0" rtlCol="0" anchor="t">
            <a:spAutoFit/>
          </a:bodyPr>
          <a:lstStyle/>
          <a:p>
            <a:pPr algn="ctr">
              <a:lnSpc>
                <a:spcPts val="4507"/>
              </a:lnSpc>
            </a:pPr>
            <a:r>
              <a:rPr lang="en-US" sz="3007" spc="151" dirty="0">
                <a:solidFill>
                  <a:srgbClr val="0078AE"/>
                </a:solidFill>
                <a:latin typeface="อีฟดอวอิ้ง"/>
              </a:rPr>
              <a:t>Limiting your </a:t>
            </a:r>
          </a:p>
          <a:p>
            <a:pPr algn="ctr">
              <a:lnSpc>
                <a:spcPts val="4507"/>
              </a:lnSpc>
              <a:spcBef>
                <a:spcPct val="0"/>
              </a:spcBef>
            </a:pPr>
            <a:r>
              <a:rPr lang="en-US" sz="3007" spc="151" dirty="0">
                <a:solidFill>
                  <a:srgbClr val="0078AE"/>
                </a:solidFill>
                <a:latin typeface="อีฟดอวอิ้ง"/>
              </a:rPr>
              <a:t>screen time </a:t>
            </a:r>
          </a:p>
        </p:txBody>
      </p:sp>
      <p:sp>
        <p:nvSpPr>
          <p:cNvPr id="12" name="TextBox 12"/>
          <p:cNvSpPr txBox="1"/>
          <p:nvPr/>
        </p:nvSpPr>
        <p:spPr>
          <a:xfrm>
            <a:off x="1815348" y="6888178"/>
            <a:ext cx="3518656" cy="2279791"/>
          </a:xfrm>
          <a:prstGeom prst="rect">
            <a:avLst/>
          </a:prstGeom>
        </p:spPr>
        <p:txBody>
          <a:bodyPr wrap="square" lIns="0" tIns="0" rIns="0" bIns="0" rtlCol="0" anchor="t">
            <a:spAutoFit/>
          </a:bodyPr>
          <a:lstStyle/>
          <a:p>
            <a:pPr algn="ctr">
              <a:lnSpc>
                <a:spcPts val="4507"/>
              </a:lnSpc>
            </a:pPr>
            <a:r>
              <a:rPr lang="en-US" sz="3007" spc="151" dirty="0">
                <a:solidFill>
                  <a:srgbClr val="0078AE"/>
                </a:solidFill>
                <a:latin typeface="อีฟดอวอิ้ง"/>
              </a:rPr>
              <a:t>Eating food that helps us grow &amp; </a:t>
            </a:r>
          </a:p>
          <a:p>
            <a:pPr algn="ctr">
              <a:lnSpc>
                <a:spcPts val="4507"/>
              </a:lnSpc>
            </a:pPr>
            <a:r>
              <a:rPr lang="en-US" sz="3007" spc="151" dirty="0">
                <a:solidFill>
                  <a:srgbClr val="0078AE"/>
                </a:solidFill>
                <a:latin typeface="อีฟดอวอิ้ง"/>
              </a:rPr>
              <a:t>Making water your drink of choice</a:t>
            </a:r>
          </a:p>
        </p:txBody>
      </p:sp>
      <p:sp>
        <p:nvSpPr>
          <p:cNvPr id="13" name="TextBox 13"/>
          <p:cNvSpPr txBox="1"/>
          <p:nvPr/>
        </p:nvSpPr>
        <p:spPr>
          <a:xfrm>
            <a:off x="12487775" y="8612907"/>
            <a:ext cx="3544820" cy="548548"/>
          </a:xfrm>
          <a:prstGeom prst="rect">
            <a:avLst/>
          </a:prstGeom>
        </p:spPr>
        <p:txBody>
          <a:bodyPr wrap="square" lIns="0" tIns="0" rIns="0" bIns="0" rtlCol="0" anchor="t">
            <a:spAutoFit/>
          </a:bodyPr>
          <a:lstStyle/>
          <a:p>
            <a:pPr algn="ctr">
              <a:lnSpc>
                <a:spcPts val="4507"/>
              </a:lnSpc>
              <a:spcBef>
                <a:spcPct val="0"/>
              </a:spcBef>
            </a:pPr>
            <a:r>
              <a:rPr lang="en-US" sz="3007" spc="151" dirty="0">
                <a:solidFill>
                  <a:srgbClr val="0078AE"/>
                </a:solidFill>
                <a:latin typeface="อีฟดอวอิ้ง"/>
              </a:rPr>
              <a:t>Social connection</a:t>
            </a:r>
          </a:p>
        </p:txBody>
      </p:sp>
      <p:sp>
        <p:nvSpPr>
          <p:cNvPr id="14" name="AutoShape 14"/>
          <p:cNvSpPr/>
          <p:nvPr/>
        </p:nvSpPr>
        <p:spPr>
          <a:xfrm flipH="1" flipV="1">
            <a:off x="5735587" y="5034726"/>
            <a:ext cx="1117359" cy="514260"/>
          </a:xfrm>
          <a:prstGeom prst="line">
            <a:avLst/>
          </a:prstGeom>
          <a:ln w="57150" cap="flat">
            <a:solidFill>
              <a:srgbClr val="000000"/>
            </a:solidFill>
            <a:prstDash val="solid"/>
            <a:headEnd type="none" w="sm" len="sm"/>
            <a:tailEnd type="none" w="sm" len="sm"/>
          </a:ln>
        </p:spPr>
      </p:sp>
      <p:sp>
        <p:nvSpPr>
          <p:cNvPr id="15" name="AutoShape 15"/>
          <p:cNvSpPr/>
          <p:nvPr/>
        </p:nvSpPr>
        <p:spPr>
          <a:xfrm flipH="1" flipV="1">
            <a:off x="5115000" y="7840581"/>
            <a:ext cx="1179269" cy="257131"/>
          </a:xfrm>
          <a:prstGeom prst="line">
            <a:avLst/>
          </a:prstGeom>
          <a:ln w="57150" cap="flat">
            <a:solidFill>
              <a:srgbClr val="000000"/>
            </a:solidFill>
            <a:prstDash val="solid"/>
            <a:headEnd type="none" w="sm" len="sm"/>
            <a:tailEnd type="none" w="sm" len="sm"/>
          </a:ln>
        </p:spPr>
      </p:sp>
      <p:sp>
        <p:nvSpPr>
          <p:cNvPr id="16" name="AutoShape 16"/>
          <p:cNvSpPr/>
          <p:nvPr/>
        </p:nvSpPr>
        <p:spPr>
          <a:xfrm flipH="1" flipV="1">
            <a:off x="11409863" y="5291855"/>
            <a:ext cx="1117359" cy="514260"/>
          </a:xfrm>
          <a:prstGeom prst="line">
            <a:avLst/>
          </a:prstGeom>
          <a:ln w="57150" cap="flat">
            <a:solidFill>
              <a:srgbClr val="000000"/>
            </a:solidFill>
            <a:prstDash val="solid"/>
            <a:headEnd type="none" w="sm" len="sm"/>
            <a:tailEnd type="none" w="sm" len="sm"/>
          </a:ln>
        </p:spPr>
      </p:sp>
      <p:sp>
        <p:nvSpPr>
          <p:cNvPr id="17" name="AutoShape 17"/>
          <p:cNvSpPr/>
          <p:nvPr/>
        </p:nvSpPr>
        <p:spPr>
          <a:xfrm flipH="1" flipV="1">
            <a:off x="11664358" y="6783449"/>
            <a:ext cx="1129305" cy="542881"/>
          </a:xfrm>
          <a:prstGeom prst="line">
            <a:avLst/>
          </a:prstGeom>
          <a:ln w="57150" cap="flat">
            <a:solidFill>
              <a:srgbClr val="000000"/>
            </a:solidFill>
            <a:prstDash val="solid"/>
            <a:headEnd type="none" w="sm" len="sm"/>
            <a:tailEnd type="none" w="sm" len="sm"/>
          </a:ln>
        </p:spPr>
      </p:sp>
      <p:sp>
        <p:nvSpPr>
          <p:cNvPr id="18" name="AutoShape 18"/>
          <p:cNvSpPr/>
          <p:nvPr/>
        </p:nvSpPr>
        <p:spPr>
          <a:xfrm flipH="1" flipV="1">
            <a:off x="11409864" y="8640598"/>
            <a:ext cx="813177" cy="134732"/>
          </a:xfrm>
          <a:prstGeom prst="line">
            <a:avLst/>
          </a:prstGeom>
          <a:ln w="57150" cap="flat">
            <a:solidFill>
              <a:srgbClr val="000000"/>
            </a:solidFill>
            <a:prstDash val="solid"/>
            <a:headEnd type="none" w="sm" len="sm"/>
            <a:tailEnd type="none" w="sm" len="sm"/>
          </a:ln>
        </p:spPr>
      </p:sp>
      <p:sp>
        <p:nvSpPr>
          <p:cNvPr id="19" name="Slide Number Placeholder 18">
            <a:extLst>
              <a:ext uri="{FF2B5EF4-FFF2-40B4-BE49-F238E27FC236}">
                <a16:creationId xmlns:a16="http://schemas.microsoft.com/office/drawing/2014/main" id="{010A4EC5-695B-114F-E91E-45E403818BED}"/>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TextBox 3"/>
          <p:cNvSpPr txBox="1"/>
          <p:nvPr/>
        </p:nvSpPr>
        <p:spPr>
          <a:xfrm>
            <a:off x="7682623" y="1994253"/>
            <a:ext cx="7633588" cy="7473521"/>
          </a:xfrm>
          <a:prstGeom prst="rect">
            <a:avLst/>
          </a:prstGeom>
          <a:ln>
            <a:noFill/>
          </a:ln>
        </p:spPr>
        <p:txBody>
          <a:bodyPr wrap="square" lIns="0" tIns="0" rIns="0" bIns="0" rtlCol="0" anchor="t">
            <a:spAutoFit/>
          </a:bodyPr>
          <a:lstStyle/>
          <a:p>
            <a:pPr>
              <a:lnSpc>
                <a:spcPts val="4507"/>
              </a:lnSpc>
            </a:pPr>
            <a:r>
              <a:rPr lang="en-US" sz="3007" spc="151" dirty="0">
                <a:solidFill>
                  <a:srgbClr val="545454"/>
                </a:solidFill>
                <a:latin typeface="อีฟดอวอิ้ง"/>
              </a:rPr>
              <a:t>“You have brains in your head.</a:t>
            </a:r>
          </a:p>
          <a:p>
            <a:pPr>
              <a:lnSpc>
                <a:spcPts val="4507"/>
              </a:lnSpc>
            </a:pPr>
            <a:r>
              <a:rPr lang="en-US" sz="3007" spc="151" dirty="0">
                <a:solidFill>
                  <a:srgbClr val="545454"/>
                </a:solidFill>
                <a:latin typeface="อีฟดอวอิ้ง"/>
              </a:rPr>
              <a:t>You have feet in your shoes</a:t>
            </a:r>
          </a:p>
          <a:p>
            <a:pPr>
              <a:lnSpc>
                <a:spcPts val="4507"/>
              </a:lnSpc>
            </a:pPr>
            <a:r>
              <a:rPr lang="en-US" sz="3007" spc="151" dirty="0">
                <a:solidFill>
                  <a:srgbClr val="545454"/>
                </a:solidFill>
                <a:latin typeface="อีฟดอวอิ้ง"/>
              </a:rPr>
              <a:t>You can steer yourself</a:t>
            </a:r>
          </a:p>
          <a:p>
            <a:pPr>
              <a:lnSpc>
                <a:spcPts val="4507"/>
              </a:lnSpc>
            </a:pPr>
            <a:r>
              <a:rPr lang="en-US" sz="3007" spc="151" dirty="0">
                <a:solidFill>
                  <a:srgbClr val="545454"/>
                </a:solidFill>
                <a:latin typeface="อีฟดอวอิ้ง"/>
              </a:rPr>
              <a:t>any direction you choose.” </a:t>
            </a:r>
            <a:br>
              <a:rPr lang="en-US" sz="3007" spc="151" dirty="0">
                <a:solidFill>
                  <a:srgbClr val="545454"/>
                </a:solidFill>
                <a:latin typeface="อีฟดอวอิ้ง"/>
              </a:rPr>
            </a:br>
            <a:endParaRPr lang="en-US" sz="3007" spc="151" dirty="0">
              <a:solidFill>
                <a:srgbClr val="545454"/>
              </a:solidFill>
              <a:latin typeface="อีฟดอวอิ้ง"/>
            </a:endParaRPr>
          </a:p>
          <a:p>
            <a:pPr>
              <a:lnSpc>
                <a:spcPts val="4507"/>
              </a:lnSpc>
            </a:pPr>
            <a:r>
              <a:rPr lang="en-US" sz="3007" spc="151" dirty="0">
                <a:solidFill>
                  <a:srgbClr val="545454"/>
                </a:solidFill>
                <a:latin typeface="อีฟดอวอิ้ง"/>
              </a:rPr>
              <a:t>“And will you succeed?</a:t>
            </a:r>
          </a:p>
          <a:p>
            <a:pPr>
              <a:lnSpc>
                <a:spcPts val="4507"/>
              </a:lnSpc>
            </a:pPr>
            <a:r>
              <a:rPr lang="en-US" sz="3007" spc="151" dirty="0">
                <a:solidFill>
                  <a:srgbClr val="545454"/>
                </a:solidFill>
                <a:latin typeface="อีฟดอวอิ้ง"/>
              </a:rPr>
              <a:t>Yes! You will, indeed!</a:t>
            </a:r>
          </a:p>
          <a:p>
            <a:pPr>
              <a:lnSpc>
                <a:spcPts val="4507"/>
              </a:lnSpc>
            </a:pPr>
            <a:r>
              <a:rPr lang="en-US" sz="3007" spc="151" dirty="0">
                <a:solidFill>
                  <a:srgbClr val="545454"/>
                </a:solidFill>
                <a:latin typeface="อีฟดอวอิ้ง"/>
              </a:rPr>
              <a:t>(98 and 3 / 4 percent guaranteed.)”</a:t>
            </a:r>
          </a:p>
          <a:p>
            <a:pPr>
              <a:lnSpc>
                <a:spcPts val="4507"/>
              </a:lnSpc>
            </a:pPr>
            <a:endParaRPr lang="en-US" sz="3007" spc="151" dirty="0">
              <a:solidFill>
                <a:srgbClr val="545454"/>
              </a:solidFill>
              <a:latin typeface="อีฟดอวอิ้ง"/>
            </a:endParaRPr>
          </a:p>
          <a:p>
            <a:pPr>
              <a:lnSpc>
                <a:spcPts val="4507"/>
              </a:lnSpc>
            </a:pPr>
            <a:r>
              <a:rPr lang="en-US" sz="3007" b="1" spc="151" dirty="0">
                <a:solidFill>
                  <a:srgbClr val="0078AE"/>
                </a:solidFill>
                <a:latin typeface="อีฟดอวอิ้ง"/>
              </a:rPr>
              <a:t>“I have brains in my head.</a:t>
            </a:r>
          </a:p>
          <a:p>
            <a:pPr>
              <a:lnSpc>
                <a:spcPts val="4507"/>
              </a:lnSpc>
            </a:pPr>
            <a:r>
              <a:rPr lang="en-US" sz="3007" b="1" spc="151" dirty="0">
                <a:solidFill>
                  <a:srgbClr val="0078AE"/>
                </a:solidFill>
                <a:latin typeface="อีฟดอวอิ้ง"/>
              </a:rPr>
              <a:t>I have feet in my shoes</a:t>
            </a:r>
          </a:p>
          <a:p>
            <a:pPr>
              <a:lnSpc>
                <a:spcPts val="4507"/>
              </a:lnSpc>
            </a:pPr>
            <a:r>
              <a:rPr lang="en-US" sz="3007" b="1" spc="151" dirty="0">
                <a:solidFill>
                  <a:srgbClr val="0078AE"/>
                </a:solidFill>
                <a:latin typeface="อีฟดอวอิ้ง"/>
              </a:rPr>
              <a:t>I can steer myself</a:t>
            </a:r>
          </a:p>
          <a:p>
            <a:pPr marL="0" lvl="1">
              <a:lnSpc>
                <a:spcPts val="4507"/>
              </a:lnSpc>
              <a:spcBef>
                <a:spcPct val="0"/>
              </a:spcBef>
            </a:pPr>
            <a:r>
              <a:rPr lang="en-US" sz="3007" b="1" spc="151" dirty="0">
                <a:solidFill>
                  <a:srgbClr val="0078AE"/>
                </a:solidFill>
                <a:latin typeface="อีฟดอวอิ้ง"/>
              </a:rPr>
              <a:t>any direction I choose.”</a:t>
            </a:r>
          </a:p>
        </p:txBody>
      </p:sp>
      <p:sp>
        <p:nvSpPr>
          <p:cNvPr id="4" name="Freeform 4"/>
          <p:cNvSpPr/>
          <p:nvPr/>
        </p:nvSpPr>
        <p:spPr>
          <a:xfrm>
            <a:off x="739771" y="2603556"/>
            <a:ext cx="6858117" cy="6858117"/>
          </a:xfrm>
          <a:custGeom>
            <a:avLst/>
            <a:gdLst/>
            <a:ahLst/>
            <a:cxnLst/>
            <a:rect l="l" t="t" r="r" b="b"/>
            <a:pathLst>
              <a:path w="6858114" h="6858114">
                <a:moveTo>
                  <a:pt x="0" y="0"/>
                </a:moveTo>
                <a:lnTo>
                  <a:pt x="6858114" y="0"/>
                </a:lnTo>
                <a:lnTo>
                  <a:pt x="6858114" y="6858114"/>
                </a:lnTo>
                <a:lnTo>
                  <a:pt x="0" y="6858114"/>
                </a:lnTo>
                <a:lnTo>
                  <a:pt x="0" y="0"/>
                </a:lnTo>
                <a:close/>
              </a:path>
            </a:pathLst>
          </a:custGeom>
          <a:blipFill>
            <a:blip r:embed="rId4"/>
            <a:stretch>
              <a:fillRect/>
            </a:stretch>
          </a:blipFill>
        </p:spPr>
      </p:sp>
      <p:sp>
        <p:nvSpPr>
          <p:cNvPr id="5" name="TextBox 5"/>
          <p:cNvSpPr txBox="1"/>
          <p:nvPr/>
        </p:nvSpPr>
        <p:spPr>
          <a:xfrm>
            <a:off x="1028713" y="615109"/>
            <a:ext cx="9484671" cy="962058"/>
          </a:xfrm>
          <a:prstGeom prst="rect">
            <a:avLst/>
          </a:prstGeom>
        </p:spPr>
        <p:txBody>
          <a:bodyPr lIns="0" tIns="0" rIns="0" bIns="0" rtlCol="0" anchor="t">
            <a:spAutoFit/>
          </a:bodyPr>
          <a:lstStyle/>
          <a:p>
            <a:pPr>
              <a:lnSpc>
                <a:spcPts val="8414"/>
              </a:lnSpc>
              <a:spcBef>
                <a:spcPct val="0"/>
              </a:spcBef>
            </a:pPr>
            <a:r>
              <a:rPr lang="en-US" sz="6009" spc="121" dirty="0">
                <a:solidFill>
                  <a:srgbClr val="0078AE"/>
                </a:solidFill>
                <a:latin typeface="Funtastic" panose="020B0604020202020204" charset="0"/>
              </a:rPr>
              <a:t>Dr. Seuss has a solution</a:t>
            </a:r>
          </a:p>
        </p:txBody>
      </p:sp>
      <p:sp>
        <p:nvSpPr>
          <p:cNvPr id="8" name="TextBox 7">
            <a:extLst>
              <a:ext uri="{FF2B5EF4-FFF2-40B4-BE49-F238E27FC236}">
                <a16:creationId xmlns:a16="http://schemas.microsoft.com/office/drawing/2014/main" id="{6FD5147A-19C7-20EA-BB48-4653D0925A2E}"/>
              </a:ext>
            </a:extLst>
          </p:cNvPr>
          <p:cNvSpPr txBox="1"/>
          <p:nvPr/>
        </p:nvSpPr>
        <p:spPr>
          <a:xfrm>
            <a:off x="6097625" y="9879574"/>
            <a:ext cx="9144000" cy="369460"/>
          </a:xfrm>
          <a:prstGeom prst="rect">
            <a:avLst/>
          </a:prstGeom>
          <a:noFill/>
        </p:spPr>
        <p:txBody>
          <a:bodyPr wrap="square">
            <a:spAutoFit/>
          </a:bodyPr>
          <a:lstStyle/>
          <a:p>
            <a:r>
              <a:rPr lang="en-CA" sz="1801" dirty="0">
                <a:latin typeface="Calibri" panose="020F0502020204030204" pitchFamily="34" charset="0"/>
                <a:ea typeface="Times New Roman" panose="02020603050405020304" pitchFamily="18" charset="0"/>
              </a:rPr>
              <a:t>Seuss, D. </a:t>
            </a:r>
            <a:r>
              <a:rPr lang="en-CA" sz="1801" i="1" dirty="0">
                <a:latin typeface="Calibri" panose="020F0502020204030204" pitchFamily="34" charset="0"/>
                <a:ea typeface="Times New Roman" panose="02020603050405020304" pitchFamily="18" charset="0"/>
              </a:rPr>
              <a:t>The Cat in the Hat.</a:t>
            </a:r>
            <a:r>
              <a:rPr lang="en-CA" sz="1801" dirty="0">
                <a:latin typeface="Calibri" panose="020F0502020204030204" pitchFamily="34" charset="0"/>
                <a:ea typeface="Times New Roman" panose="02020603050405020304" pitchFamily="18" charset="0"/>
              </a:rPr>
              <a:t> New York: Random House, 1957. </a:t>
            </a:r>
            <a:endParaRPr lang="en-US" sz="1801" dirty="0">
              <a:latin typeface="Calibri" panose="020F0502020204030204" pitchFamily="34" charset="0"/>
              <a:ea typeface="DengXian" panose="02010600030101010101" pitchFamily="2" charset="-122"/>
            </a:endParaRPr>
          </a:p>
        </p:txBody>
      </p:sp>
      <p:sp>
        <p:nvSpPr>
          <p:cNvPr id="6" name="Slide Number Placeholder 5">
            <a:extLst>
              <a:ext uri="{FF2B5EF4-FFF2-40B4-BE49-F238E27FC236}">
                <a16:creationId xmlns:a16="http://schemas.microsoft.com/office/drawing/2014/main" id="{A1AB4CAE-4B93-F7B7-2382-F24E173FB753}"/>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a:lnSpc>
                <a:spcPts val="6836"/>
              </a:lnSpc>
            </a:pPr>
            <a:r>
              <a:rPr lang="en-US" sz="6201" dirty="0">
                <a:solidFill>
                  <a:srgbClr val="0078AE"/>
                </a:solidFill>
                <a:latin typeface="Funtastic"/>
              </a:rPr>
              <a:t>PHN Name, Role</a:t>
            </a:r>
          </a:p>
          <a:p>
            <a:pPr>
              <a:lnSpc>
                <a:spcPts val="6836"/>
              </a:lnSpc>
            </a:pPr>
            <a:r>
              <a:rPr lang="en-US" sz="6201" dirty="0">
                <a:solidFill>
                  <a:srgbClr val="0078AE"/>
                </a:solidFill>
                <a:latin typeface="Funtastic"/>
              </a:rPr>
              <a:t>&amp; Fun Fact</a:t>
            </a: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spcBef>
                <a:spcPct val="0"/>
              </a:spcBef>
            </a:pPr>
            <a:endParaRPr lang="en-US" sz="6976"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a:lnSpc>
                <a:spcPts val="4703"/>
              </a:lnSpc>
            </a:pPr>
            <a:r>
              <a:rPr lang="en-US" sz="4800" dirty="0">
                <a:solidFill>
                  <a:srgbClr val="0078AE"/>
                </a:solidFill>
                <a:latin typeface="Funtastic"/>
              </a:rPr>
              <a:t>School Health Promotion:</a:t>
            </a:r>
          </a:p>
          <a:p>
            <a:pPr>
              <a:lnSpc>
                <a:spcPts val="4703"/>
              </a:lnSpc>
            </a:pPr>
            <a:r>
              <a:rPr lang="en-US" sz="4800" dirty="0">
                <a:solidFill>
                  <a:srgbClr val="0078AE"/>
                </a:solidFill>
                <a:latin typeface="Funtastic"/>
              </a:rPr>
              <a:t>Physical Health</a:t>
            </a:r>
          </a:p>
          <a:p>
            <a:pPr>
              <a:lnSpc>
                <a:spcPts val="4703"/>
              </a:lnSpc>
              <a:spcBef>
                <a:spcPct val="0"/>
              </a:spcBef>
            </a:pPr>
            <a:endParaRPr lang="en-US" sz="4800" dirty="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a:cs typeface="Calibri"/>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6877914" y="2042125"/>
            <a:ext cx="5681319" cy="4885935"/>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704916" y="6378424"/>
            <a:ext cx="4547035" cy="3165873"/>
          </a:xfrm>
          <a:custGeom>
            <a:avLst/>
            <a:gdLst/>
            <a:ahLst/>
            <a:cxnLst/>
            <a:rect l="l" t="t" r="r" b="b"/>
            <a:pathLst>
              <a:path w="4547033" h="3165872">
                <a:moveTo>
                  <a:pt x="0" y="0"/>
                </a:moveTo>
                <a:lnTo>
                  <a:pt x="4547032" y="0"/>
                </a:lnTo>
                <a:lnTo>
                  <a:pt x="4547032" y="3165871"/>
                </a:lnTo>
                <a:lnTo>
                  <a:pt x="0" y="3165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987486" y="1747738"/>
            <a:ext cx="2737359" cy="2737359"/>
          </a:xfrm>
          <a:custGeom>
            <a:avLst/>
            <a:gdLst/>
            <a:ahLst/>
            <a:cxnLst/>
            <a:rect l="l" t="t" r="r" b="b"/>
            <a:pathLst>
              <a:path w="2737357" h="2737357">
                <a:moveTo>
                  <a:pt x="0" y="0"/>
                </a:moveTo>
                <a:lnTo>
                  <a:pt x="2737357" y="0"/>
                </a:lnTo>
                <a:lnTo>
                  <a:pt x="2737357" y="2737357"/>
                </a:lnTo>
                <a:lnTo>
                  <a:pt x="0" y="27373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535967" y="7111937"/>
            <a:ext cx="2146368" cy="2146368"/>
          </a:xfrm>
          <a:custGeom>
            <a:avLst/>
            <a:gdLst/>
            <a:ahLst/>
            <a:cxnLst/>
            <a:rect l="l" t="t" r="r" b="b"/>
            <a:pathLst>
              <a:path w="2146367" h="2146367">
                <a:moveTo>
                  <a:pt x="0" y="0"/>
                </a:moveTo>
                <a:lnTo>
                  <a:pt x="2146367" y="0"/>
                </a:lnTo>
                <a:lnTo>
                  <a:pt x="2146367" y="2146367"/>
                </a:lnTo>
                <a:lnTo>
                  <a:pt x="0" y="2146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7"/>
          <p:cNvPicPr>
            <a:picLocks noChangeAspect="1"/>
          </p:cNvPicPr>
          <p:nvPr/>
        </p:nvPicPr>
        <p:blipFill>
          <a:blip r:embed="rId12"/>
          <a:srcRect/>
          <a:stretch>
            <a:fillRect/>
          </a:stretch>
        </p:blipFill>
        <p:spPr>
          <a:xfrm>
            <a:off x="3633550" y="2856938"/>
            <a:ext cx="2900609" cy="2813591"/>
          </a:xfrm>
          <a:prstGeom prst="rect">
            <a:avLst/>
          </a:prstGeom>
        </p:spPr>
      </p:pic>
      <p:sp>
        <p:nvSpPr>
          <p:cNvPr id="8" name="Freeform 8"/>
          <p:cNvSpPr/>
          <p:nvPr/>
        </p:nvSpPr>
        <p:spPr>
          <a:xfrm>
            <a:off x="1379444" y="5143506"/>
            <a:ext cx="4037648" cy="4114799"/>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79445" y="800105"/>
            <a:ext cx="9352423" cy="962058"/>
          </a:xfrm>
          <a:prstGeom prst="rect">
            <a:avLst/>
          </a:prstGeom>
        </p:spPr>
        <p:txBody>
          <a:bodyPr lIns="0" tIns="0" rIns="0" bIns="0" rtlCol="0" anchor="t">
            <a:spAutoFit/>
          </a:bodyPr>
          <a:lstStyle/>
          <a:p>
            <a:pPr>
              <a:lnSpc>
                <a:spcPts val="8414"/>
              </a:lnSpc>
              <a:spcBef>
                <a:spcPct val="0"/>
              </a:spcBef>
            </a:pPr>
            <a:r>
              <a:rPr lang="en-US" sz="6009" spc="121" dirty="0">
                <a:solidFill>
                  <a:srgbClr val="0078AE"/>
                </a:solidFill>
                <a:latin typeface="Funtastic" panose="020B0604020202020204" charset="0"/>
              </a:rPr>
              <a:t>How do you feel now? </a:t>
            </a:r>
          </a:p>
        </p:txBody>
      </p:sp>
      <p:sp>
        <p:nvSpPr>
          <p:cNvPr id="10" name="Freeform 5">
            <a:extLst>
              <a:ext uri="{FF2B5EF4-FFF2-40B4-BE49-F238E27FC236}">
                <a16:creationId xmlns:a16="http://schemas.microsoft.com/office/drawing/2014/main" id="{8857010B-6532-E928-568E-7538C0D0A083}"/>
              </a:ext>
            </a:extLst>
          </p:cNvPr>
          <p:cNvSpPr/>
          <p:nvPr/>
        </p:nvSpPr>
        <p:spPr>
          <a:xfrm>
            <a:off x="13356169" y="8368308"/>
            <a:ext cx="4570299" cy="1779989"/>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Slide Number Placeholder 10">
            <a:extLst>
              <a:ext uri="{FF2B5EF4-FFF2-40B4-BE49-F238E27FC236}">
                <a16:creationId xmlns:a16="http://schemas.microsoft.com/office/drawing/2014/main" id="{CE15AB67-D418-12F6-5DC9-34185F545FBE}"/>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901936" y="8170470"/>
            <a:ext cx="5868661" cy="1630249"/>
            <a:chOff x="0" y="0"/>
            <a:chExt cx="782425" cy="217349"/>
          </a:xfrm>
        </p:grpSpPr>
        <p:sp>
          <p:nvSpPr>
            <p:cNvPr id="4" name="Freeform 4"/>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sp>
        <p:sp>
          <p:nvSpPr>
            <p:cNvPr id="5" name="TextBox 5"/>
            <p:cNvSpPr txBox="1"/>
            <p:nvPr/>
          </p:nvSpPr>
          <p:spPr>
            <a:xfrm>
              <a:off x="73352" y="-17724"/>
              <a:ext cx="635721" cy="214696"/>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6" name="Freeform 6"/>
          <p:cNvSpPr/>
          <p:nvPr/>
        </p:nvSpPr>
        <p:spPr>
          <a:xfrm>
            <a:off x="2352523" y="820823"/>
            <a:ext cx="4967488" cy="8645372"/>
          </a:xfrm>
          <a:custGeom>
            <a:avLst/>
            <a:gdLst/>
            <a:ahLst/>
            <a:cxnLst/>
            <a:rect l="l" t="t" r="r" b="b"/>
            <a:pathLst>
              <a:path w="4967487" h="8645373">
                <a:moveTo>
                  <a:pt x="0" y="0"/>
                </a:moveTo>
                <a:lnTo>
                  <a:pt x="4967487" y="0"/>
                </a:lnTo>
                <a:lnTo>
                  <a:pt x="4967487" y="8645372"/>
                </a:lnTo>
                <a:lnTo>
                  <a:pt x="0" y="8645372"/>
                </a:lnTo>
                <a:lnTo>
                  <a:pt x="0" y="0"/>
                </a:lnTo>
                <a:close/>
              </a:path>
            </a:pathLst>
          </a:custGeom>
          <a:blipFill>
            <a:blip r:embed="rId4"/>
            <a:stretch>
              <a:fillRect/>
            </a:stretch>
          </a:blipFill>
        </p:spPr>
      </p:sp>
      <p:sp>
        <p:nvSpPr>
          <p:cNvPr id="7" name="TextBox 7"/>
          <p:cNvSpPr txBox="1"/>
          <p:nvPr/>
        </p:nvSpPr>
        <p:spPr>
          <a:xfrm>
            <a:off x="8628384" y="1533345"/>
            <a:ext cx="9136277" cy="807913"/>
          </a:xfrm>
          <a:prstGeom prst="rect">
            <a:avLst/>
          </a:prstGeom>
        </p:spPr>
        <p:txBody>
          <a:bodyPr lIns="0" tIns="0" rIns="0" bIns="0" rtlCol="0" anchor="t">
            <a:spAutoFit/>
          </a:bodyPr>
          <a:lstStyle/>
          <a:p>
            <a:pPr>
              <a:lnSpc>
                <a:spcPts val="6271"/>
              </a:lnSpc>
            </a:pPr>
            <a:r>
              <a:rPr lang="en-US" sz="6396" spc="127" dirty="0">
                <a:solidFill>
                  <a:srgbClr val="0078AE"/>
                </a:solidFill>
                <a:latin typeface="Funtastic" panose="020B0604020202020204" charset="0"/>
              </a:rPr>
              <a:t>Time For Calmness</a:t>
            </a:r>
            <a:endParaRPr lang="en-US" sz="6396" spc="127" dirty="0">
              <a:solidFill>
                <a:srgbClr val="0078AE"/>
              </a:solidFill>
              <a:latin typeface="Funtastic Bold"/>
            </a:endParaRPr>
          </a:p>
        </p:txBody>
      </p:sp>
      <p:sp>
        <p:nvSpPr>
          <p:cNvPr id="8" name="TextBox 8"/>
          <p:cNvSpPr txBox="1"/>
          <p:nvPr/>
        </p:nvSpPr>
        <p:spPr>
          <a:xfrm>
            <a:off x="8628384" y="3274219"/>
            <a:ext cx="6513173" cy="4588115"/>
          </a:xfrm>
          <a:prstGeom prst="rect">
            <a:avLst/>
          </a:prstGeom>
        </p:spPr>
        <p:txBody>
          <a:bodyPr lIns="0" tIns="0" rIns="0" bIns="0" rtlCol="0" anchor="t">
            <a:spAutoFit/>
          </a:bodyPr>
          <a:lstStyle/>
          <a:p>
            <a:pPr>
              <a:lnSpc>
                <a:spcPts val="4507"/>
              </a:lnSpc>
            </a:pPr>
            <a:r>
              <a:rPr lang="en-US" sz="4400" spc="151" dirty="0">
                <a:solidFill>
                  <a:srgbClr val="545454"/>
                </a:solidFill>
                <a:latin typeface="อีฟดอวอิ้ง"/>
              </a:rPr>
              <a:t>Squeeze…</a:t>
            </a:r>
          </a:p>
          <a:p>
            <a:pPr>
              <a:lnSpc>
                <a:spcPts val="4507"/>
              </a:lnSpc>
            </a:pPr>
            <a:r>
              <a:rPr lang="en-US" sz="4400" spc="151" dirty="0">
                <a:solidFill>
                  <a:srgbClr val="545454"/>
                </a:solidFill>
                <a:latin typeface="อีฟดอวอิ้ง"/>
              </a:rPr>
              <a:t>Your Wrists</a:t>
            </a:r>
          </a:p>
          <a:p>
            <a:pPr>
              <a:lnSpc>
                <a:spcPts val="4507"/>
              </a:lnSpc>
            </a:pPr>
            <a:r>
              <a:rPr lang="en-US" sz="4400" spc="151" dirty="0">
                <a:solidFill>
                  <a:srgbClr val="545454"/>
                </a:solidFill>
                <a:latin typeface="อีฟดอวอิ้ง"/>
              </a:rPr>
              <a:t>Your Elbows</a:t>
            </a:r>
          </a:p>
          <a:p>
            <a:pPr>
              <a:lnSpc>
                <a:spcPts val="4507"/>
              </a:lnSpc>
            </a:pPr>
            <a:r>
              <a:rPr lang="en-US" sz="4400" spc="151" dirty="0">
                <a:solidFill>
                  <a:srgbClr val="545454"/>
                </a:solidFill>
                <a:latin typeface="อีฟดอวอิ้ง"/>
              </a:rPr>
              <a:t>Your Shoulders</a:t>
            </a:r>
          </a:p>
          <a:p>
            <a:pPr>
              <a:lnSpc>
                <a:spcPts val="4507"/>
              </a:lnSpc>
            </a:pPr>
            <a:r>
              <a:rPr lang="en-US" sz="4400" spc="151" dirty="0">
                <a:solidFill>
                  <a:srgbClr val="545454"/>
                </a:solidFill>
                <a:latin typeface="อีฟดอวอิ้ง"/>
              </a:rPr>
              <a:t>Your Thumb</a:t>
            </a:r>
          </a:p>
          <a:p>
            <a:pPr>
              <a:lnSpc>
                <a:spcPts val="4507"/>
              </a:lnSpc>
            </a:pPr>
            <a:r>
              <a:rPr lang="en-US" sz="4400" spc="151" dirty="0">
                <a:solidFill>
                  <a:srgbClr val="545454"/>
                </a:solidFill>
                <a:latin typeface="อีฟดอวอิ้ง"/>
              </a:rPr>
              <a:t>Your Fingers</a:t>
            </a:r>
          </a:p>
          <a:p>
            <a:pPr>
              <a:lnSpc>
                <a:spcPts val="4507"/>
              </a:lnSpc>
            </a:pPr>
            <a:r>
              <a:rPr lang="en-US" sz="4400" spc="151" dirty="0">
                <a:solidFill>
                  <a:srgbClr val="545454"/>
                </a:solidFill>
                <a:latin typeface="อีฟดอวอิ้ง"/>
              </a:rPr>
              <a:t>Other Hand</a:t>
            </a:r>
          </a:p>
          <a:p>
            <a:pPr marL="0" lvl="1">
              <a:lnSpc>
                <a:spcPts val="4507"/>
              </a:lnSpc>
              <a:spcBef>
                <a:spcPct val="0"/>
              </a:spcBef>
            </a:pPr>
            <a:endParaRPr lang="en-US" sz="3007" spc="151" dirty="0">
              <a:solidFill>
                <a:srgbClr val="545454"/>
              </a:solidFill>
              <a:latin typeface="อีฟดอวอิ้ง"/>
            </a:endParaRPr>
          </a:p>
        </p:txBody>
      </p:sp>
      <p:sp>
        <p:nvSpPr>
          <p:cNvPr id="9" name="Slide Number Placeholder 8">
            <a:extLst>
              <a:ext uri="{FF2B5EF4-FFF2-40B4-BE49-F238E27FC236}">
                <a16:creationId xmlns:a16="http://schemas.microsoft.com/office/drawing/2014/main" id="{F5BED6FC-6F7C-0943-C054-6B6267BD8683}"/>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962251"/>
          </a:xfrm>
          <a:prstGeom prst="rect">
            <a:avLst/>
          </a:prstGeom>
        </p:spPr>
        <p:txBody>
          <a:bodyPr lIns="0" tIns="0" rIns="0" bIns="0" rtlCol="0" anchor="t">
            <a:spAutoFit/>
          </a:bodyPr>
          <a:lstStyle/>
          <a:p>
            <a:pPr algn="ctr">
              <a:lnSpc>
                <a:spcPts val="8426"/>
              </a:lnSpc>
              <a:spcBef>
                <a:spcPct val="0"/>
              </a:spcBef>
            </a:pPr>
            <a:r>
              <a:rPr lang="en-US" sz="6017" spc="121" dirty="0">
                <a:solidFill>
                  <a:srgbClr val="0078AE"/>
                </a:solidFill>
                <a:latin typeface="Funtastic" panose="020B0604020202020204" charset="0"/>
              </a:rPr>
              <a:t>Movement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dirty="0">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15" y="915010"/>
            <a:ext cx="9282380" cy="2039469"/>
          </a:xfrm>
          <a:prstGeom prst="rect">
            <a:avLst/>
          </a:prstGeom>
        </p:spPr>
        <p:txBody>
          <a:bodyPr lIns="0" tIns="0" rIns="0" bIns="0" rtlCol="0" anchor="t">
            <a:spAutoFit/>
          </a:bodyPr>
          <a:lstStyle/>
          <a:p>
            <a:pPr algn="ctr">
              <a:lnSpc>
                <a:spcPts val="8426"/>
              </a:lnSpc>
              <a:spcBef>
                <a:spcPct val="0"/>
              </a:spcBef>
            </a:pPr>
            <a:r>
              <a:rPr lang="en-US" sz="6017" spc="121" dirty="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5453914"/>
            <a:ext cx="6010273"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020330" y="8012307"/>
            <a:ext cx="4140959"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9" y="8012313"/>
            <a:ext cx="3724276" cy="211455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sp>
        <p:nvSpPr>
          <p:cNvPr id="4" name="AutoShape 4" descr="bc-ed-logo - Delta School District"/>
          <p:cNvSpPr>
            <a:spLocks noChangeAspect="1" noChangeArrowheads="1"/>
          </p:cNvSpPr>
          <p:nvPr/>
        </p:nvSpPr>
        <p:spPr bwMode="auto">
          <a:xfrm>
            <a:off x="307981" y="7948"/>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sp>
        <p:nvSpPr>
          <p:cNvPr id="5" name="AutoShape 6" descr="bc-ed-logo - Delta School District"/>
          <p:cNvSpPr>
            <a:spLocks noChangeAspect="1" noChangeArrowheads="1"/>
          </p:cNvSpPr>
          <p:nvPr/>
        </p:nvSpPr>
        <p:spPr bwMode="auto">
          <a:xfrm>
            <a:off x="460382" y="160350"/>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sp>
        <p:nvSpPr>
          <p:cNvPr id="9" name="AutoShape 14" descr="BC Centre for Disease Control"/>
          <p:cNvSpPr>
            <a:spLocks noChangeAspect="1" noChangeArrowheads="1"/>
          </p:cNvSpPr>
          <p:nvPr/>
        </p:nvSpPr>
        <p:spPr bwMode="auto">
          <a:xfrm>
            <a:off x="612782" y="312748"/>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39" y="3200300"/>
            <a:ext cx="4702732" cy="15317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7983" y="2786752"/>
            <a:ext cx="7398396"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486259" y="5402545"/>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680936" y="7999499"/>
            <a:ext cx="6926145"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235764" y="4907489"/>
            <a:ext cx="6010273" cy="24234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81F7F71-7E23-F933-8BF2-AFD2C7CED2FE}"/>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158941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9109257" y="5216001"/>
            <a:ext cx="3221199" cy="768679"/>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799" tIns="50799" rIns="50799" bIns="50799" rtlCol="0" anchor="ctr"/>
            <a:lstStyle/>
            <a:p>
              <a:pPr algn="ctr">
                <a:lnSpc>
                  <a:spcPts val="2657"/>
                </a:lnSpc>
                <a:spcBef>
                  <a:spcPct val="0"/>
                </a:spcBef>
              </a:pPr>
              <a:endParaRPr sz="1801" dirty="0"/>
            </a:p>
          </p:txBody>
        </p:sp>
      </p:grpSp>
      <p:grpSp>
        <p:nvGrpSpPr>
          <p:cNvPr id="6" name="Group 6"/>
          <p:cNvGrpSpPr/>
          <p:nvPr/>
        </p:nvGrpSpPr>
        <p:grpSpPr>
          <a:xfrm>
            <a:off x="15472719" y="4232714"/>
            <a:ext cx="1885932"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9" name="Freeform 9"/>
          <p:cNvSpPr/>
          <p:nvPr/>
        </p:nvSpPr>
        <p:spPr>
          <a:xfrm>
            <a:off x="8696397" y="633983"/>
            <a:ext cx="3525499" cy="5375605"/>
          </a:xfrm>
          <a:custGeom>
            <a:avLst/>
            <a:gdLst/>
            <a:ahLst/>
            <a:cxnLst/>
            <a:rect l="l" t="t" r="r" b="b"/>
            <a:pathLst>
              <a:path w="3525500" h="5375604">
                <a:moveTo>
                  <a:pt x="0" y="0"/>
                </a:moveTo>
                <a:lnTo>
                  <a:pt x="3525500" y="0"/>
                </a:lnTo>
                <a:lnTo>
                  <a:pt x="3525500" y="5375604"/>
                </a:lnTo>
                <a:lnTo>
                  <a:pt x="0" y="5375604"/>
                </a:lnTo>
                <a:lnTo>
                  <a:pt x="0" y="0"/>
                </a:lnTo>
                <a:close/>
              </a:path>
            </a:pathLst>
          </a:custGeom>
          <a:blipFill>
            <a:blip r:embed="rId4"/>
            <a:stretch>
              <a:fillRect/>
            </a:stretch>
          </a:blipFill>
        </p:spPr>
      </p:sp>
      <p:sp>
        <p:nvSpPr>
          <p:cNvPr id="10" name="Freeform 10"/>
          <p:cNvSpPr/>
          <p:nvPr/>
        </p:nvSpPr>
        <p:spPr>
          <a:xfrm>
            <a:off x="13786799" y="-520781"/>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11553615" y="8310325"/>
            <a:ext cx="5510311" cy="712224"/>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14" name="Freeform 14"/>
          <p:cNvSpPr/>
          <p:nvPr/>
        </p:nvSpPr>
        <p:spPr>
          <a:xfrm>
            <a:off x="11823695" y="1101451"/>
            <a:ext cx="4687141" cy="7564991"/>
          </a:xfrm>
          <a:custGeom>
            <a:avLst/>
            <a:gdLst/>
            <a:ahLst/>
            <a:cxnLst/>
            <a:rect l="l" t="t" r="r" b="b"/>
            <a:pathLst>
              <a:path w="4687143" h="7564991">
                <a:moveTo>
                  <a:pt x="0" y="0"/>
                </a:moveTo>
                <a:lnTo>
                  <a:pt x="4687143" y="0"/>
                </a:lnTo>
                <a:lnTo>
                  <a:pt x="4687143" y="7564992"/>
                </a:lnTo>
                <a:lnTo>
                  <a:pt x="0" y="7564992"/>
                </a:lnTo>
                <a:lnTo>
                  <a:pt x="0" y="0"/>
                </a:lnTo>
                <a:close/>
              </a:path>
            </a:pathLst>
          </a:custGeom>
          <a:blipFill>
            <a:blip r:embed="rId6"/>
            <a:stretch>
              <a:fillRect/>
            </a:stretch>
          </a:blipFill>
        </p:spPr>
      </p:sp>
      <p:sp>
        <p:nvSpPr>
          <p:cNvPr id="15" name="Freeform 15"/>
          <p:cNvSpPr/>
          <p:nvPr/>
        </p:nvSpPr>
        <p:spPr>
          <a:xfrm rot="-465425" flipH="1">
            <a:off x="888541" y="177042"/>
            <a:ext cx="2640827" cy="1703332"/>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5437097" y="-1915103"/>
            <a:ext cx="2689899" cy="2943803"/>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6970403" y="6362269"/>
            <a:ext cx="1725996" cy="2027601"/>
          </a:xfrm>
          <a:custGeom>
            <a:avLst/>
            <a:gdLst/>
            <a:ahLst/>
            <a:cxnLst/>
            <a:rect l="l" t="t" r="r" b="b"/>
            <a:pathLst>
              <a:path w="1725996" h="2027602">
                <a:moveTo>
                  <a:pt x="0" y="0"/>
                </a:moveTo>
                <a:lnTo>
                  <a:pt x="1725996" y="0"/>
                </a:lnTo>
                <a:lnTo>
                  <a:pt x="1725996"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459697" y="8575779"/>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sp>
        <p:nvSpPr>
          <p:cNvPr id="19" name="TextBox 19"/>
          <p:cNvSpPr txBox="1"/>
          <p:nvPr/>
        </p:nvSpPr>
        <p:spPr>
          <a:xfrm>
            <a:off x="1287142" y="2167067"/>
            <a:ext cx="8299921" cy="1808187"/>
          </a:xfrm>
          <a:prstGeom prst="rect">
            <a:avLst/>
          </a:prstGeom>
        </p:spPr>
        <p:txBody>
          <a:bodyPr lIns="0" tIns="0" rIns="0" bIns="0" rtlCol="0" anchor="t">
            <a:spAutoFit/>
          </a:bodyPr>
          <a:lstStyle/>
          <a:p>
            <a:pPr>
              <a:lnSpc>
                <a:spcPts val="4703"/>
              </a:lnSpc>
            </a:pPr>
            <a:endParaRPr lang="en-US" sz="4800" dirty="0">
              <a:solidFill>
                <a:srgbClr val="0078AE"/>
              </a:solidFill>
              <a:latin typeface="Funtastic"/>
            </a:endParaRPr>
          </a:p>
          <a:p>
            <a:pPr>
              <a:lnSpc>
                <a:spcPts val="4703"/>
              </a:lnSpc>
            </a:pPr>
            <a:r>
              <a:rPr lang="en-US" sz="4800" dirty="0">
                <a:solidFill>
                  <a:srgbClr val="0078AE"/>
                </a:solidFill>
                <a:latin typeface="Funtastic"/>
              </a:rPr>
              <a:t>Physical Health</a:t>
            </a:r>
          </a:p>
          <a:p>
            <a:pPr>
              <a:lnSpc>
                <a:spcPts val="4703"/>
              </a:lnSpc>
              <a:spcBef>
                <a:spcPct val="0"/>
              </a:spcBef>
            </a:pPr>
            <a:endParaRPr lang="en-US" sz="4800" dirty="0">
              <a:solidFill>
                <a:srgbClr val="0078AE"/>
              </a:solidFill>
              <a:latin typeface="Funtastic"/>
            </a:endParaRPr>
          </a:p>
        </p:txBody>
      </p:sp>
      <p:sp>
        <p:nvSpPr>
          <p:cNvPr id="20" name="TextBox 20"/>
          <p:cNvSpPr txBox="1"/>
          <p:nvPr/>
        </p:nvSpPr>
        <p:spPr>
          <a:xfrm>
            <a:off x="1287142" y="3840136"/>
            <a:ext cx="8299921" cy="4360168"/>
          </a:xfrm>
          <a:prstGeom prst="rect">
            <a:avLst/>
          </a:prstGeom>
        </p:spPr>
        <p:txBody>
          <a:bodyPr lIns="0" tIns="0" rIns="0" bIns="0" rtlCol="0" anchor="t">
            <a:spAutoFit/>
          </a:bodyPr>
          <a:lstStyle/>
          <a:p>
            <a:pPr>
              <a:lnSpc>
                <a:spcPts val="6836"/>
              </a:lnSpc>
            </a:pPr>
            <a:r>
              <a:rPr lang="en-US" sz="7200" dirty="0">
                <a:solidFill>
                  <a:srgbClr val="0078AE"/>
                </a:solidFill>
                <a:latin typeface="Funtastic"/>
              </a:rPr>
              <a:t>Setting the Stage: </a:t>
            </a:r>
            <a:br>
              <a:rPr lang="en-US" sz="7200" dirty="0">
                <a:solidFill>
                  <a:srgbClr val="0078AE"/>
                </a:solidFill>
                <a:latin typeface="Funtastic"/>
              </a:rPr>
            </a:br>
            <a:r>
              <a:rPr lang="en-US" sz="7200" dirty="0">
                <a:solidFill>
                  <a:srgbClr val="0078AE"/>
                </a:solidFill>
                <a:latin typeface="Funtastic"/>
              </a:rPr>
              <a:t>Children's Physical Health in BC</a:t>
            </a:r>
          </a:p>
          <a:p>
            <a:pPr>
              <a:lnSpc>
                <a:spcPts val="6836"/>
              </a:lnSpc>
            </a:pPr>
            <a:endParaRPr lang="en-US" sz="6976" dirty="0">
              <a:solidFill>
                <a:srgbClr val="0078AE"/>
              </a:solidFill>
              <a:latin typeface="Funtastic"/>
            </a:endParaRPr>
          </a:p>
          <a:p>
            <a:pPr>
              <a:lnSpc>
                <a:spcPts val="6836"/>
              </a:lnSpc>
              <a:spcBef>
                <a:spcPct val="0"/>
              </a:spcBef>
            </a:pPr>
            <a:endParaRPr lang="en-US" sz="6976" dirty="0">
              <a:solidFill>
                <a:srgbClr val="0078AE"/>
              </a:solidFill>
              <a:latin typeface="Funtastic"/>
            </a:endParaRPr>
          </a:p>
        </p:txBody>
      </p:sp>
      <p:pic>
        <p:nvPicPr>
          <p:cNvPr id="23" name="Picture 22">
            <a:extLst>
              <a:ext uri="{FF2B5EF4-FFF2-40B4-BE49-F238E27FC236}">
                <a16:creationId xmlns:a16="http://schemas.microsoft.com/office/drawing/2014/main" id="{D82ADB7E-88FC-E7B9-1FF2-04E334F0B2BA}"/>
              </a:ext>
            </a:extLst>
          </p:cNvPr>
          <p:cNvPicPr>
            <a:picLocks noChangeAspect="1"/>
          </p:cNvPicPr>
          <p:nvPr/>
        </p:nvPicPr>
        <p:blipFill>
          <a:blip r:embed="rId14"/>
          <a:stretch>
            <a:fillRect/>
          </a:stretch>
        </p:blipFill>
        <p:spPr>
          <a:xfrm>
            <a:off x="12043943" y="9140849"/>
            <a:ext cx="5010151" cy="971552"/>
          </a:xfrm>
          <a:prstGeom prst="rect">
            <a:avLst/>
          </a:prstGeom>
        </p:spPr>
      </p:pic>
      <p:sp>
        <p:nvSpPr>
          <p:cNvPr id="22" name="Slide Number Placeholder 21">
            <a:extLst>
              <a:ext uri="{FF2B5EF4-FFF2-40B4-BE49-F238E27FC236}">
                <a16:creationId xmlns:a16="http://schemas.microsoft.com/office/drawing/2014/main" id="{3FEF86FB-93EF-4D28-7C75-91F14A335DED}"/>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24" name="TextBox 19">
            <a:extLst>
              <a:ext uri="{FF2B5EF4-FFF2-40B4-BE49-F238E27FC236}">
                <a16:creationId xmlns:a16="http://schemas.microsoft.com/office/drawing/2014/main" id="{7005DC7E-10E9-7E89-BAFD-343E6346D591}"/>
              </a:ext>
            </a:extLst>
          </p:cNvPr>
          <p:cNvSpPr txBox="1"/>
          <p:nvPr/>
        </p:nvSpPr>
        <p:spPr>
          <a:xfrm>
            <a:off x="1287142" y="7869170"/>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a:cs typeface="Calibri"/>
            </a:endParaRPr>
          </a:p>
          <a:p>
            <a:pPr>
              <a:lnSpc>
                <a:spcPts val="4703"/>
              </a:lnSpc>
              <a:spcBef>
                <a:spcPct val="0"/>
              </a:spcBef>
            </a:pPr>
            <a:endParaRPr lang="en-US" sz="4800" dirty="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144010" y="368566"/>
            <a:ext cx="9658961" cy="6498751"/>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9302662" y="6892186"/>
            <a:ext cx="3215929"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8834000" y="56291"/>
            <a:ext cx="10278985" cy="6936996"/>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13025361" y="6892186"/>
            <a:ext cx="3215929"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8530942" y="3222768"/>
            <a:ext cx="3215929"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7114" y="756975"/>
            <a:ext cx="12090275" cy="961802"/>
          </a:xfrm>
          <a:prstGeom prst="rect">
            <a:avLst/>
          </a:prstGeom>
        </p:spPr>
        <p:txBody>
          <a:bodyPr wrap="square" lIns="0" tIns="0" rIns="0" bIns="0" rtlCol="0" anchor="t">
            <a:spAutoFit/>
          </a:bodyPr>
          <a:lstStyle/>
          <a:p>
            <a:pPr algn="ctr">
              <a:lnSpc>
                <a:spcPts val="8414"/>
              </a:lnSpc>
              <a:spcBef>
                <a:spcPct val="0"/>
              </a:spcBef>
            </a:pPr>
            <a:r>
              <a:rPr lang="en-US" sz="6000" spc="121" dirty="0">
                <a:solidFill>
                  <a:srgbClr val="0078AE"/>
                </a:solidFill>
                <a:latin typeface="Funtastic"/>
              </a:rPr>
              <a:t>Territorial Acknowledgment</a:t>
            </a:r>
          </a:p>
        </p:txBody>
      </p:sp>
      <p:sp>
        <p:nvSpPr>
          <p:cNvPr id="9" name="TextBox 9"/>
          <p:cNvSpPr txBox="1"/>
          <p:nvPr/>
        </p:nvSpPr>
        <p:spPr>
          <a:xfrm>
            <a:off x="813150" y="2044575"/>
            <a:ext cx="6953375" cy="3329245"/>
          </a:xfrm>
          <a:prstGeom prst="rect">
            <a:avLst/>
          </a:prstGeom>
        </p:spPr>
        <p:txBody>
          <a:bodyPr lIns="0" tIns="0" rIns="0" bIns="0" rtlCol="0" anchor="t">
            <a:spAutoFit/>
          </a:bodyPr>
          <a:lstStyle/>
          <a:p>
            <a:pPr marL="0" lvl="1" algn="ctr">
              <a:lnSpc>
                <a:spcPts val="4359"/>
              </a:lnSpc>
              <a:spcBef>
                <a:spcPct val="0"/>
              </a:spcBef>
            </a:pPr>
            <a:r>
              <a:rPr lang="en-US" sz="2905" spc="145" dirty="0">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46" y="5532949"/>
            <a:ext cx="7717799" cy="4247445"/>
          </a:xfrm>
          <a:prstGeom prst="rect">
            <a:avLst/>
          </a:prstGeom>
        </p:spPr>
        <p:txBody>
          <a:bodyPr lIns="0" tIns="0" rIns="0" bIns="0" rtlCol="0" anchor="t">
            <a:spAutoFit/>
          </a:bodyPr>
          <a:lstStyle/>
          <a:p>
            <a:pPr algn="ctr">
              <a:lnSpc>
                <a:spcPts val="4207"/>
              </a:lnSpc>
              <a:spcBef>
                <a:spcPct val="0"/>
              </a:spcBef>
            </a:pPr>
            <a:r>
              <a:rPr lang="en-US" sz="2507" spc="127" dirty="0">
                <a:solidFill>
                  <a:srgbClr val="545454"/>
                </a:solidFill>
                <a:latin typeface="Arimo"/>
              </a:rPr>
              <a:t>Vancouver Coastal Health is committed to delivering exceptional care to 1.2 million people, including the First Nations, Métis and Inuit, within the traditional territories of the Heiltsuk, Kitasoo-Xai'xais, Lil'wat, Musqueam, N'Quatqua, Nuxalk, Samahquam, shíshálh, Skatin, Squamish, Tla'amin, Tsleil-Waututh, Wuikinuxv, and Xa'xtsa. </a:t>
            </a:r>
          </a:p>
        </p:txBody>
      </p:sp>
      <p:sp>
        <p:nvSpPr>
          <p:cNvPr id="11" name="AutoShape 11"/>
          <p:cNvSpPr/>
          <p:nvPr/>
        </p:nvSpPr>
        <p:spPr>
          <a:xfrm flipV="1">
            <a:off x="11387207" y="6080199"/>
            <a:ext cx="2937540" cy="787111"/>
          </a:xfrm>
          <a:prstGeom prst="line">
            <a:avLst/>
          </a:prstGeom>
          <a:ln w="38100" cap="flat">
            <a:solidFill>
              <a:srgbClr val="000000"/>
            </a:solidFill>
            <a:prstDash val="solid"/>
            <a:headEnd type="none" w="sm" len="sm"/>
            <a:tailEnd type="none" w="sm" len="sm"/>
          </a:ln>
        </p:spPr>
      </p:sp>
      <p:sp>
        <p:nvSpPr>
          <p:cNvPr id="12" name="Slide Number Placeholder 11">
            <a:extLst>
              <a:ext uri="{FF2B5EF4-FFF2-40B4-BE49-F238E27FC236}">
                <a16:creationId xmlns:a16="http://schemas.microsoft.com/office/drawing/2014/main" id="{23E5CED6-055E-0D4D-3D67-19D0B31D12B0}"/>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806427" y="2529994"/>
            <a:ext cx="4626549" cy="9071660"/>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4"/>
            <a:stretch>
              <a:fillRect/>
            </a:stretch>
          </a:blipFill>
        </p:spPr>
      </p:sp>
      <p:sp>
        <p:nvSpPr>
          <p:cNvPr id="4" name="Freeform 4"/>
          <p:cNvSpPr/>
          <p:nvPr/>
        </p:nvSpPr>
        <p:spPr>
          <a:xfrm>
            <a:off x="-209687" y="4420569"/>
            <a:ext cx="3693323" cy="8028963"/>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5"/>
            <a:stretch>
              <a:fillRect/>
            </a:stretch>
          </a:blipFill>
        </p:spPr>
      </p:sp>
      <p:sp>
        <p:nvSpPr>
          <p:cNvPr id="5" name="Freeform 5"/>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73758" y="1028710"/>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8"/>
            <a:stretch>
              <a:fillRect/>
            </a:stretch>
          </a:blipFill>
        </p:spPr>
      </p:sp>
      <p:sp>
        <p:nvSpPr>
          <p:cNvPr id="7" name="TextBox 7"/>
          <p:cNvSpPr txBox="1"/>
          <p:nvPr/>
        </p:nvSpPr>
        <p:spPr>
          <a:xfrm>
            <a:off x="3481591" y="1790934"/>
            <a:ext cx="11324836" cy="5271123"/>
          </a:xfrm>
          <a:prstGeom prst="rect">
            <a:avLst/>
          </a:prstGeom>
        </p:spPr>
        <p:txBody>
          <a:bodyPr wrap="square" lIns="0" tIns="0" rIns="0" bIns="0" rtlCol="0" anchor="t">
            <a:spAutoFit/>
          </a:bodyPr>
          <a:lstStyle/>
          <a:p>
            <a:pPr algn="ctr">
              <a:lnSpc>
                <a:spcPts val="8426"/>
              </a:lnSpc>
            </a:pPr>
            <a:r>
              <a:rPr lang="en-US" sz="6017" spc="121" dirty="0">
                <a:solidFill>
                  <a:srgbClr val="0078AE"/>
                </a:solidFill>
                <a:latin typeface="Funtastic" panose="020B0604020202020204" charset="0"/>
              </a:rPr>
              <a:t>Check in:</a:t>
            </a:r>
          </a:p>
          <a:p>
            <a:pPr algn="ctr">
              <a:lnSpc>
                <a:spcPts val="8426"/>
              </a:lnSpc>
            </a:pPr>
            <a:r>
              <a:rPr lang="en-US" sz="6017" spc="121" dirty="0">
                <a:solidFill>
                  <a:srgbClr val="0078AE"/>
                </a:solidFill>
                <a:latin typeface="Funtastic" panose="020B0604020202020204" charset="0"/>
              </a:rPr>
              <a:t> </a:t>
            </a:r>
          </a:p>
          <a:p>
            <a:pPr algn="ctr">
              <a:lnSpc>
                <a:spcPts val="8426"/>
              </a:lnSpc>
            </a:pPr>
            <a:endParaRPr lang="en-US" sz="6017" spc="121" dirty="0">
              <a:solidFill>
                <a:srgbClr val="0078AE"/>
              </a:solidFill>
              <a:latin typeface="Funtastic" panose="020B0604020202020204" charset="0"/>
            </a:endParaRPr>
          </a:p>
          <a:p>
            <a:pPr algn="ctr">
              <a:lnSpc>
                <a:spcPts val="8426"/>
              </a:lnSpc>
            </a:pPr>
            <a:r>
              <a:rPr lang="en-US" sz="6017" spc="121" dirty="0">
                <a:solidFill>
                  <a:srgbClr val="0078AE"/>
                </a:solidFill>
                <a:latin typeface="Funtastic" panose="020B0604020202020204" charset="0"/>
              </a:rPr>
              <a:t>How do you feel right now? </a:t>
            </a:r>
          </a:p>
          <a:p>
            <a:pPr algn="ctr">
              <a:lnSpc>
                <a:spcPts val="8426"/>
              </a:lnSpc>
              <a:spcBef>
                <a:spcPct val="0"/>
              </a:spcBef>
            </a:pPr>
            <a:r>
              <a:rPr lang="en-US" sz="6017" spc="121" dirty="0">
                <a:solidFill>
                  <a:srgbClr val="0078AE"/>
                </a:solidFill>
                <a:latin typeface="Funtastic" panose="020B0604020202020204" charset="0"/>
              </a:rPr>
              <a:t>What is your current mood? </a:t>
            </a:r>
          </a:p>
        </p:txBody>
      </p:sp>
      <p:sp>
        <p:nvSpPr>
          <p:cNvPr id="8" name="Slide Number Placeholder 7">
            <a:extLst>
              <a:ext uri="{FF2B5EF4-FFF2-40B4-BE49-F238E27FC236}">
                <a16:creationId xmlns:a16="http://schemas.microsoft.com/office/drawing/2014/main" id="{6A140B62-0652-7FF6-1BBF-AA6DAB080985}"/>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778425" y="1313802"/>
            <a:ext cx="6480875" cy="7613364"/>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2" y="8465915"/>
            <a:ext cx="3046143"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200" y="367763"/>
            <a:ext cx="2224005" cy="847904"/>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839335" y="1500116"/>
            <a:ext cx="9269836" cy="2547492"/>
          </a:xfrm>
          <a:prstGeom prst="rect">
            <a:avLst/>
          </a:prstGeom>
        </p:spPr>
        <p:txBody>
          <a:bodyPr lIns="0" tIns="0" rIns="0" bIns="0" rtlCol="0" anchor="t">
            <a:spAutoFit/>
          </a:bodyPr>
          <a:lstStyle/>
          <a:p>
            <a:pPr>
              <a:lnSpc>
                <a:spcPts val="6720"/>
              </a:lnSpc>
            </a:pPr>
            <a:r>
              <a:rPr lang="en-US" sz="4800" spc="240" dirty="0">
                <a:solidFill>
                  <a:srgbClr val="545454"/>
                </a:solidFill>
                <a:latin typeface="อีฟดอวอิ้ง"/>
              </a:rPr>
              <a:t>Movement Break! </a:t>
            </a:r>
          </a:p>
          <a:p>
            <a:pPr>
              <a:lnSpc>
                <a:spcPts val="6720"/>
              </a:lnSpc>
            </a:pPr>
            <a:endParaRPr lang="en-US" sz="4800" spc="240" dirty="0">
              <a:solidFill>
                <a:srgbClr val="545454"/>
              </a:solidFill>
              <a:latin typeface="อีฟดอวอิ้ง"/>
            </a:endParaRPr>
          </a:p>
          <a:p>
            <a:pPr>
              <a:lnSpc>
                <a:spcPts val="6720"/>
              </a:lnSpc>
              <a:spcBef>
                <a:spcPct val="0"/>
              </a:spcBef>
            </a:pPr>
            <a:r>
              <a:rPr lang="en-US" sz="4800" spc="240" dirty="0">
                <a:solidFill>
                  <a:srgbClr val="545454"/>
                </a:solidFill>
                <a:latin typeface="อีฟดอวอิ้ง"/>
              </a:rPr>
              <a:t>Show me these skills: </a:t>
            </a:r>
          </a:p>
        </p:txBody>
      </p:sp>
      <p:sp>
        <p:nvSpPr>
          <p:cNvPr id="7" name="TextBox 7"/>
          <p:cNvSpPr txBox="1"/>
          <p:nvPr/>
        </p:nvSpPr>
        <p:spPr>
          <a:xfrm>
            <a:off x="1839335" y="4317239"/>
            <a:ext cx="7910396" cy="4011034"/>
          </a:xfrm>
          <a:prstGeom prst="rect">
            <a:avLst/>
          </a:prstGeom>
        </p:spPr>
        <p:txBody>
          <a:bodyPr wrap="square" lIns="0" tIns="0" rIns="0" bIns="0" rtlCol="0" anchor="t">
            <a:spAutoFit/>
          </a:bodyPr>
          <a:lstStyle/>
          <a:p>
            <a:pPr>
              <a:lnSpc>
                <a:spcPts val="4507"/>
              </a:lnSpc>
            </a:pPr>
            <a:r>
              <a:rPr lang="en-US" sz="3007" spc="151" dirty="0">
                <a:solidFill>
                  <a:srgbClr val="545454"/>
                </a:solidFill>
                <a:latin typeface="อีฟดอวอิ้ง"/>
              </a:rPr>
              <a:t>Hop</a:t>
            </a:r>
          </a:p>
          <a:p>
            <a:pPr>
              <a:lnSpc>
                <a:spcPts val="4507"/>
              </a:lnSpc>
            </a:pPr>
            <a:r>
              <a:rPr lang="en-US" sz="3007" spc="151" dirty="0">
                <a:solidFill>
                  <a:srgbClr val="545454"/>
                </a:solidFill>
                <a:latin typeface="อีฟดอวอิ้ง"/>
              </a:rPr>
              <a:t>Jump</a:t>
            </a:r>
          </a:p>
          <a:p>
            <a:pPr>
              <a:lnSpc>
                <a:spcPts val="4507"/>
              </a:lnSpc>
            </a:pPr>
            <a:r>
              <a:rPr lang="en-US" sz="3007" spc="151" dirty="0">
                <a:solidFill>
                  <a:srgbClr val="545454"/>
                </a:solidFill>
                <a:latin typeface="อีฟดอวอิ้ง"/>
              </a:rPr>
              <a:t>Lateral jump</a:t>
            </a:r>
          </a:p>
          <a:p>
            <a:pPr>
              <a:lnSpc>
                <a:spcPts val="4507"/>
              </a:lnSpc>
            </a:pPr>
            <a:r>
              <a:rPr lang="en-US" sz="3007" spc="151" dirty="0">
                <a:solidFill>
                  <a:srgbClr val="545454"/>
                </a:solidFill>
                <a:latin typeface="อีฟดอวอิ้ง"/>
              </a:rPr>
              <a:t>Overhand Throw</a:t>
            </a:r>
          </a:p>
          <a:p>
            <a:pPr>
              <a:lnSpc>
                <a:spcPts val="4507"/>
              </a:lnSpc>
            </a:pPr>
            <a:r>
              <a:rPr lang="en-US" sz="3007" spc="151" dirty="0">
                <a:solidFill>
                  <a:srgbClr val="545454"/>
                </a:solidFill>
                <a:latin typeface="อีฟดอวอิ้ง"/>
              </a:rPr>
              <a:t>Soccer Kick</a:t>
            </a:r>
          </a:p>
          <a:p>
            <a:pPr>
              <a:lnSpc>
                <a:spcPts val="4507"/>
              </a:lnSpc>
            </a:pPr>
            <a:r>
              <a:rPr lang="en-US" sz="3007" spc="151" dirty="0">
                <a:solidFill>
                  <a:srgbClr val="545454"/>
                </a:solidFill>
                <a:latin typeface="อีฟดอวอิ้ง"/>
              </a:rPr>
              <a:t>Backwards Balance Walk - Heel To Toe</a:t>
            </a:r>
          </a:p>
          <a:p>
            <a:pPr>
              <a:lnSpc>
                <a:spcPts val="4507"/>
              </a:lnSpc>
            </a:pPr>
            <a:endParaRPr lang="en-US" sz="3007" spc="151" dirty="0">
              <a:solidFill>
                <a:srgbClr val="545454"/>
              </a:solidFill>
              <a:latin typeface="อีฟดอวอิ้ง"/>
            </a:endParaRPr>
          </a:p>
        </p:txBody>
      </p:sp>
      <p:sp>
        <p:nvSpPr>
          <p:cNvPr id="8" name="Slide Number Placeholder 7">
            <a:extLst>
              <a:ext uri="{FF2B5EF4-FFF2-40B4-BE49-F238E27FC236}">
                <a16:creationId xmlns:a16="http://schemas.microsoft.com/office/drawing/2014/main" id="{9374A62C-E746-03FE-6E4B-405B29E183C7}"/>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181782" y="204388"/>
            <a:ext cx="6112591" cy="629573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11446748" y="5500926"/>
            <a:ext cx="6330160" cy="5166993"/>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11653695" y="1078599"/>
            <a:ext cx="3791420" cy="3091589"/>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316932" y="2989439"/>
            <a:ext cx="7579200" cy="6186523"/>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3529109" y="4317348"/>
            <a:ext cx="1400169" cy="1489541"/>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3260288" y="2842781"/>
            <a:ext cx="2098025" cy="1927559"/>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923095" y="4385462"/>
            <a:ext cx="1321959" cy="1006343"/>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2129645" y="7730087"/>
            <a:ext cx="2297211" cy="1708551"/>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460525" y="5566274"/>
            <a:ext cx="1241711" cy="1943972"/>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2698236" y="5962164"/>
            <a:ext cx="2569845" cy="1383045"/>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13604628" y="6027023"/>
            <a:ext cx="2355721" cy="4114799"/>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5407522" y="5143509"/>
            <a:ext cx="2125489" cy="1878401"/>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6116249" y="4062967"/>
            <a:ext cx="4419711" cy="4917621"/>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13052434" y="4414309"/>
            <a:ext cx="1413132" cy="1794455"/>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5588228" y="5367873"/>
            <a:ext cx="1587221" cy="39680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9626832" y="5327585"/>
            <a:ext cx="1587221" cy="39680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9625031" y="7223649"/>
            <a:ext cx="1587221" cy="39680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5980591" y="8792504"/>
            <a:ext cx="5510311" cy="71222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23" name="Freeform 23"/>
          <p:cNvSpPr/>
          <p:nvPr/>
        </p:nvSpPr>
        <p:spPr>
          <a:xfrm>
            <a:off x="11049781" y="1393560"/>
            <a:ext cx="882240" cy="882240"/>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677085" y="738214"/>
            <a:ext cx="14934907" cy="1410643"/>
          </a:xfrm>
          <a:prstGeom prst="rect">
            <a:avLst/>
          </a:prstGeom>
        </p:spPr>
        <p:txBody>
          <a:bodyPr lIns="0" tIns="0" rIns="0" bIns="0" rtlCol="0" anchor="t">
            <a:spAutoFit/>
          </a:bodyPr>
          <a:lstStyle/>
          <a:p>
            <a:pPr>
              <a:lnSpc>
                <a:spcPts val="5487"/>
              </a:lnSpc>
            </a:pPr>
            <a:r>
              <a:rPr lang="en-US" sz="5600" spc="111" dirty="0">
                <a:solidFill>
                  <a:srgbClr val="0078AE"/>
                </a:solidFill>
                <a:latin typeface="Funtastic" panose="020B0604020202020204" charset="0"/>
              </a:rPr>
              <a:t>WHAT DOES PHYSICAL</a:t>
            </a:r>
          </a:p>
          <a:p>
            <a:pPr>
              <a:lnSpc>
                <a:spcPts val="5487"/>
              </a:lnSpc>
            </a:pPr>
            <a:r>
              <a:rPr lang="en-US" sz="5600" spc="111" dirty="0">
                <a:solidFill>
                  <a:srgbClr val="0078AE"/>
                </a:solidFill>
                <a:latin typeface="Funtastic" panose="020B0604020202020204" charset="0"/>
              </a:rPr>
              <a:t>HEALTH LOOK LIKE?</a:t>
            </a:r>
          </a:p>
        </p:txBody>
      </p:sp>
      <p:sp>
        <p:nvSpPr>
          <p:cNvPr id="25" name="Slide Number Placeholder 24">
            <a:extLst>
              <a:ext uri="{FF2B5EF4-FFF2-40B4-BE49-F238E27FC236}">
                <a16:creationId xmlns:a16="http://schemas.microsoft.com/office/drawing/2014/main" id="{8CEA66C5-614D-1C19-9564-2B94136CBE98}"/>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5680334" y="-474450"/>
            <a:ext cx="2983547"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984772" y="683671"/>
            <a:ext cx="13750860" cy="961802"/>
          </a:xfrm>
          <a:prstGeom prst="rect">
            <a:avLst/>
          </a:prstGeom>
        </p:spPr>
        <p:txBody>
          <a:bodyPr wrap="square" lIns="0" tIns="0" rIns="0" bIns="0" rtlCol="0" anchor="t">
            <a:spAutoFit/>
          </a:bodyPr>
          <a:lstStyle/>
          <a:p>
            <a:pPr algn="ctr">
              <a:lnSpc>
                <a:spcPts val="8414"/>
              </a:lnSpc>
              <a:spcBef>
                <a:spcPct val="0"/>
              </a:spcBef>
            </a:pPr>
            <a:r>
              <a:rPr lang="en-US" sz="6000" spc="121" dirty="0">
                <a:solidFill>
                  <a:srgbClr val="0078AE"/>
                </a:solidFill>
                <a:latin typeface="Funtastic"/>
              </a:rPr>
              <a:t>What is Physical Literacy?</a:t>
            </a:r>
            <a:endParaRPr lang="en-US" sz="6000" spc="121" dirty="0">
              <a:solidFill>
                <a:srgbClr val="0078AE"/>
              </a:solidFill>
              <a:latin typeface="Funtastic" panose="020B0604020202020204" charset="0"/>
            </a:endParaRPr>
          </a:p>
        </p:txBody>
      </p:sp>
      <p:sp>
        <p:nvSpPr>
          <p:cNvPr id="8" name="TextBox 8"/>
          <p:cNvSpPr txBox="1"/>
          <p:nvPr/>
        </p:nvSpPr>
        <p:spPr>
          <a:xfrm>
            <a:off x="-627882" y="2881713"/>
            <a:ext cx="6513173" cy="5165197"/>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Everyone</a:t>
            </a:r>
          </a:p>
          <a:p>
            <a:pPr algn="ctr">
              <a:lnSpc>
                <a:spcPts val="4507"/>
              </a:lnSpc>
            </a:pPr>
            <a:endParaRPr lang="en-US" sz="3007" spc="151" dirty="0">
              <a:solidFill>
                <a:srgbClr val="545454"/>
              </a:solidFill>
              <a:latin typeface="อีฟดอวอิ้ง"/>
            </a:endParaRPr>
          </a:p>
          <a:p>
            <a:pPr algn="ctr">
              <a:lnSpc>
                <a:spcPts val="4507"/>
              </a:lnSpc>
            </a:pPr>
            <a:r>
              <a:rPr lang="en-US" sz="3007" spc="151" dirty="0">
                <a:solidFill>
                  <a:srgbClr val="545454"/>
                </a:solidFill>
                <a:latin typeface="อีฟดอวอิ้ง"/>
              </a:rPr>
              <a:t> Meaningful Movement</a:t>
            </a:r>
          </a:p>
          <a:p>
            <a:pPr algn="ctr">
              <a:lnSpc>
                <a:spcPts val="4507"/>
              </a:lnSpc>
            </a:pPr>
            <a:endParaRPr lang="en-US" sz="3007" spc="151" dirty="0">
              <a:solidFill>
                <a:srgbClr val="545454"/>
              </a:solidFill>
              <a:latin typeface="อีฟดอวอิ้ง"/>
            </a:endParaRPr>
          </a:p>
          <a:p>
            <a:pPr algn="ctr">
              <a:lnSpc>
                <a:spcPts val="4507"/>
              </a:lnSpc>
            </a:pPr>
            <a:r>
              <a:rPr lang="en-US" sz="3007" spc="151" dirty="0">
                <a:solidFill>
                  <a:srgbClr val="545454"/>
                </a:solidFill>
                <a:latin typeface="อีฟดอวอิ้ง"/>
              </a:rPr>
              <a:t>Everywhere</a:t>
            </a:r>
          </a:p>
          <a:p>
            <a:pPr algn="ctr">
              <a:lnSpc>
                <a:spcPts val="4507"/>
              </a:lnSpc>
            </a:pPr>
            <a:endParaRPr lang="en-US" sz="3007" spc="151" dirty="0">
              <a:solidFill>
                <a:srgbClr val="545454"/>
              </a:solidFill>
              <a:latin typeface="อีฟดอวอิ้ง"/>
            </a:endParaRPr>
          </a:p>
          <a:p>
            <a:pPr algn="ctr">
              <a:lnSpc>
                <a:spcPts val="4507"/>
              </a:lnSpc>
            </a:pPr>
            <a:r>
              <a:rPr lang="en-US" sz="3007" spc="151" dirty="0">
                <a:solidFill>
                  <a:srgbClr val="545454"/>
                </a:solidFill>
                <a:latin typeface="อีฟดอวอิ้ง"/>
              </a:rPr>
              <a:t>More Often</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5" name="Freeform 5"/>
          <p:cNvSpPr/>
          <p:nvPr/>
        </p:nvSpPr>
        <p:spPr>
          <a:xfrm>
            <a:off x="16305424" y="7205332"/>
            <a:ext cx="3971572" cy="4620569"/>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Slide Number Placeholder 5">
            <a:extLst>
              <a:ext uri="{FF2B5EF4-FFF2-40B4-BE49-F238E27FC236}">
                <a16:creationId xmlns:a16="http://schemas.microsoft.com/office/drawing/2014/main" id="{7224E5A3-C000-6921-5058-BCEC34F22AD4}"/>
              </a:ext>
            </a:extLst>
          </p:cNvPr>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9" name="Picture 8" descr="A group of people running&#10;&#10;Description automatically generated">
            <a:extLst>
              <a:ext uri="{FF2B5EF4-FFF2-40B4-BE49-F238E27FC236}">
                <a16:creationId xmlns:a16="http://schemas.microsoft.com/office/drawing/2014/main" id="{6C0F35CC-8C19-A95B-0A45-EF50B8FA45F6}"/>
              </a:ext>
            </a:extLst>
          </p:cNvPr>
          <p:cNvPicPr>
            <a:picLocks noChangeAspect="1"/>
          </p:cNvPicPr>
          <p:nvPr/>
        </p:nvPicPr>
        <p:blipFill>
          <a:blip r:embed="rId10"/>
          <a:stretch>
            <a:fillRect/>
          </a:stretch>
        </p:blipFill>
        <p:spPr>
          <a:xfrm>
            <a:off x="5220060" y="2072946"/>
            <a:ext cx="11729767" cy="82114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1915839" y="8902193"/>
            <a:ext cx="5510311" cy="712224"/>
            <a:chOff x="0" y="0"/>
            <a:chExt cx="669577" cy="86544"/>
          </a:xfrm>
        </p:grpSpPr>
        <p:sp>
          <p:nvSpPr>
            <p:cNvPr id="4" name="Freeform 4"/>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5" name="TextBox 5"/>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6" name="Freeform 6"/>
          <p:cNvSpPr/>
          <p:nvPr/>
        </p:nvSpPr>
        <p:spPr>
          <a:xfrm>
            <a:off x="8473276" y="2754366"/>
            <a:ext cx="2007889" cy="1488348"/>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804975" flipH="1">
            <a:off x="13639918" y="1645935"/>
            <a:ext cx="1336953" cy="1627116"/>
          </a:xfrm>
          <a:custGeom>
            <a:avLst/>
            <a:gdLst/>
            <a:ahLst/>
            <a:cxnLst/>
            <a:rect l="l" t="t" r="r" b="b"/>
            <a:pathLst>
              <a:path w="1336950" h="1627118">
                <a:moveTo>
                  <a:pt x="1336949" y="0"/>
                </a:moveTo>
                <a:lnTo>
                  <a:pt x="0" y="0"/>
                </a:lnTo>
                <a:lnTo>
                  <a:pt x="0" y="1627118"/>
                </a:lnTo>
                <a:lnTo>
                  <a:pt x="1336949" y="1627118"/>
                </a:lnTo>
                <a:lnTo>
                  <a:pt x="1336949" y="0"/>
                </a:lnTo>
                <a:close/>
              </a:path>
            </a:pathLst>
          </a:custGeom>
          <a:blipFill>
            <a:blip r:embed="rId6">
              <a:extLst>
                <a:ext uri="{96DAC541-7B7A-43D3-8B79-37D633B846F1}">
                  <asvg:svgBlip xmlns:asvg="http://schemas.microsoft.com/office/drawing/2016/SVG/main" r:embed="rId7"/>
                </a:ext>
              </a:extLst>
            </a:blip>
            <a:stretch>
              <a:fillRect r="-238367" b="-166904"/>
            </a:stretch>
          </a:blipFill>
        </p:spPr>
      </p:sp>
      <p:sp>
        <p:nvSpPr>
          <p:cNvPr id="8" name="Freeform 8"/>
          <p:cNvSpPr/>
          <p:nvPr/>
        </p:nvSpPr>
        <p:spPr>
          <a:xfrm>
            <a:off x="10481498" y="2876653"/>
            <a:ext cx="6358452" cy="6334607"/>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8"/>
            <a:stretch>
              <a:fillRect/>
            </a:stretch>
          </a:blipFill>
        </p:spPr>
      </p:sp>
      <p:sp>
        <p:nvSpPr>
          <p:cNvPr id="9" name="TextBox 9">
            <a:hlinkClick r:id="rId9"/>
          </p:cNvPr>
          <p:cNvSpPr txBox="1"/>
          <p:nvPr/>
        </p:nvSpPr>
        <p:spPr>
          <a:xfrm>
            <a:off x="2819408" y="4242712"/>
            <a:ext cx="6781801" cy="2039276"/>
          </a:xfrm>
          <a:prstGeom prst="rect">
            <a:avLst/>
          </a:prstGeom>
        </p:spPr>
        <p:txBody>
          <a:bodyPr wrap="square" lIns="0" tIns="0" rIns="0" bIns="0" rtlCol="0" anchor="t">
            <a:spAutoFit/>
          </a:bodyPr>
          <a:lstStyle/>
          <a:p>
            <a:pPr>
              <a:lnSpc>
                <a:spcPts val="8414"/>
              </a:lnSpc>
              <a:spcBef>
                <a:spcPct val="0"/>
              </a:spcBef>
            </a:pPr>
            <a:r>
              <a:rPr lang="en-US" sz="6009" u="sng" spc="121" dirty="0">
                <a:solidFill>
                  <a:srgbClr val="0078AE"/>
                </a:solidFill>
                <a:latin typeface="Funtastic" panose="020B0604020202020204" charset="0"/>
              </a:rPr>
              <a:t>What is …. physical literacy?</a:t>
            </a:r>
            <a:endParaRPr lang="en-US" sz="6009" u="sng" spc="121" dirty="0">
              <a:solidFill>
                <a:srgbClr val="0078AE"/>
              </a:solidFill>
              <a:latin typeface="Funtastic" panose="020B0604020202020204" charset="0"/>
              <a:hlinkClick r:id="rId9" tooltip="https://www.youtube.com/watch?v=_okRtLv-7Sk&amp;authuser=0"/>
            </a:endParaRPr>
          </a:p>
        </p:txBody>
      </p:sp>
      <p:pic>
        <p:nvPicPr>
          <p:cNvPr id="10" name="Picture 4" descr="Video clip - Free multimedia icons">
            <a:hlinkClick r:id="rId9"/>
            <a:extLst>
              <a:ext uri="{FF2B5EF4-FFF2-40B4-BE49-F238E27FC236}">
                <a16:creationId xmlns:a16="http://schemas.microsoft.com/office/drawing/2014/main" id="{7F55E908-26FB-873B-CC1F-F3047DC8AD69}"/>
              </a:ext>
            </a:extLst>
          </p:cNvPr>
          <p:cNvPicPr>
            <a:picLocks noChangeAspect="1" noChangeArrowheads="1"/>
          </p:cNvPicPr>
          <p:nvPr/>
        </p:nvPicPr>
        <p:blipFill>
          <a:blip r:embed="rId10" cstate="email">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476850" y="4388798"/>
            <a:ext cx="1942433" cy="194243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0045D66F-F545-3E78-B4F4-D7AD77CD2F34}"/>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VA5ADDFTY7K4-1252636877-691</_dlc_DocId>
    <_dlc_DocIdUrl xmlns="0f2c297a-854d-4389-aaed-61d093c5c18f">
      <Url>https://one.vch.ca/dept-project/Prevention-Services-Regional/_layouts/15/DocIdRedir.aspx?ID=VA5ADDFTY7K4-1252636877-691</Url>
      <Description>VA5ADDFTY7K4-1252636877-691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CD9E3C2-C372-443C-B8E9-D45EC99C9974}">
  <ds:schemaRefs>
    <ds:schemaRef ds:uri="http://schemas.microsoft.com/sharepoint/v3/contenttype/forms"/>
  </ds:schemaRefs>
</ds:datastoreItem>
</file>

<file path=customXml/itemProps2.xml><?xml version="1.0" encoding="utf-8"?>
<ds:datastoreItem xmlns:ds="http://schemas.openxmlformats.org/officeDocument/2006/customXml" ds:itemID="{05D65F9A-3AB6-42C8-9458-BB5941D34D71}"/>
</file>

<file path=customXml/itemProps3.xml><?xml version="1.0" encoding="utf-8"?>
<ds:datastoreItem xmlns:ds="http://schemas.openxmlformats.org/officeDocument/2006/customXml" ds:itemID="{D26CCD3B-2974-4150-B0FE-FF16B6E391AC}">
  <ds:schemaRefs>
    <ds:schemaRef ds:uri="http://schemas.microsoft.com/office/2006/metadata/properties"/>
    <ds:schemaRef ds:uri="http://schemas.microsoft.com/office/infopath/2007/PartnerControls"/>
    <ds:schemaRef ds:uri="3a08eb4a-2b82-4f4c-8bf5-f22a97142324"/>
    <ds:schemaRef ds:uri="9fc46dc6-1d3b-4bc3-a27a-e424fb38dfe6"/>
  </ds:schemaRefs>
</ds:datastoreItem>
</file>

<file path=customXml/itemProps4.xml><?xml version="1.0" encoding="utf-8"?>
<ds:datastoreItem xmlns:ds="http://schemas.openxmlformats.org/officeDocument/2006/customXml" ds:itemID="{530E7A0B-AE01-4328-BAAD-26F720F3B089}"/>
</file>

<file path=docProps/app.xml><?xml version="1.0" encoding="utf-8"?>
<Properties xmlns="http://schemas.openxmlformats.org/officeDocument/2006/extended-properties" xmlns:vt="http://schemas.openxmlformats.org/officeDocument/2006/docPropsVTypes">
  <TotalTime>757</TotalTime>
  <Words>4452</Words>
  <Application>Microsoft Office PowerPoint</Application>
  <PresentationFormat>Custom</PresentationFormat>
  <Paragraphs>352</Paragraphs>
  <Slides>23</Slides>
  <Notes>23</Notes>
  <HiddenSlides>1</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1</dc:title>
  <dc:creator>Funk, Alison [VCH]</dc:creator>
  <cp:lastModifiedBy>Funk, Alison [VCH]</cp:lastModifiedBy>
  <cp:revision>220</cp:revision>
  <cp:lastPrinted>2024-01-05T17:59:38Z</cp:lastPrinted>
  <dcterms:created xsi:type="dcterms:W3CDTF">2006-08-16T00:00:00Z</dcterms:created>
  <dcterms:modified xsi:type="dcterms:W3CDTF">2024-09-25T16:47:27Z</dcterms:modified>
  <dc:identifier>DAF3E5acmuM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MediaServiceImageTags">
    <vt:lpwstr/>
  </property>
  <property fmtid="{D5CDD505-2E9C-101B-9397-08002B2CF9AE}" pid="4" name="_dlc_DocIdItemGuid">
    <vt:lpwstr>1619971d-717f-4e93-bf4d-08d6e653f96f</vt:lpwstr>
  </property>
</Properties>
</file>